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57" r:id="rId2"/>
    <p:sldId id="276" r:id="rId3"/>
    <p:sldId id="260" r:id="rId4"/>
    <p:sldId id="265" r:id="rId5"/>
    <p:sldId id="262" r:id="rId6"/>
    <p:sldId id="263" r:id="rId7"/>
    <p:sldId id="264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59" r:id="rId18"/>
  </p:sldIdLst>
  <p:sldSz cx="9144000" cy="6858000" type="screen4x3"/>
  <p:notesSz cx="7102475" cy="93884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7" autoAdjust="0"/>
    <p:restoredTop sz="67562" autoAdjust="0"/>
  </p:normalViewPr>
  <p:slideViewPr>
    <p:cSldViewPr>
      <p:cViewPr varScale="1">
        <p:scale>
          <a:sx n="75" d="100"/>
          <a:sy n="75" d="100"/>
        </p:scale>
        <p:origin x="-187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2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269A3E-B635-489E-BAF7-F545E80EFD7B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82B83691-B1B0-4F36-9DA5-7A2746DC4BB1}">
      <dgm:prSet phldrT="[Text]"/>
      <dgm:spPr/>
      <dgm:t>
        <a:bodyPr/>
        <a:lstStyle/>
        <a:p>
          <a:r>
            <a:rPr lang="en-CA" dirty="0" err="1" smtClean="0"/>
            <a:t>Inventaire</a:t>
          </a:r>
          <a:endParaRPr lang="fr-CA" dirty="0"/>
        </a:p>
      </dgm:t>
    </dgm:pt>
    <dgm:pt modelId="{C4A51159-879D-4513-988D-CFFD12D0D03D}" type="parTrans" cxnId="{F07F3C6F-C997-41E2-B7CA-80F27C54BA2E}">
      <dgm:prSet/>
      <dgm:spPr/>
      <dgm:t>
        <a:bodyPr/>
        <a:lstStyle/>
        <a:p>
          <a:endParaRPr lang="fr-CA"/>
        </a:p>
      </dgm:t>
    </dgm:pt>
    <dgm:pt modelId="{7A4153BF-103A-4F59-B277-B3A5B8177BF5}" type="sibTrans" cxnId="{F07F3C6F-C997-41E2-B7CA-80F27C54BA2E}">
      <dgm:prSet/>
      <dgm:spPr/>
      <dgm:t>
        <a:bodyPr/>
        <a:lstStyle/>
        <a:p>
          <a:endParaRPr lang="fr-CA"/>
        </a:p>
      </dgm:t>
    </dgm:pt>
    <dgm:pt modelId="{90C5AE47-B363-46A2-874E-6E097E5DDF95}">
      <dgm:prSet phldrT="[Text]"/>
      <dgm:spPr/>
      <dgm:t>
        <a:bodyPr/>
        <a:lstStyle/>
        <a:p>
          <a:r>
            <a:rPr lang="en-CA" dirty="0" err="1" smtClean="0"/>
            <a:t>Partie</a:t>
          </a:r>
          <a:r>
            <a:rPr lang="en-CA" dirty="0" smtClean="0"/>
            <a:t> des operations </a:t>
          </a:r>
          <a:endParaRPr lang="fr-CA" dirty="0"/>
        </a:p>
      </dgm:t>
    </dgm:pt>
    <dgm:pt modelId="{90E161D0-6B98-49B2-8E99-64291F700F28}" type="parTrans" cxnId="{92ABF8B6-863D-40A5-927B-D00927337028}">
      <dgm:prSet/>
      <dgm:spPr/>
      <dgm:t>
        <a:bodyPr/>
        <a:lstStyle/>
        <a:p>
          <a:endParaRPr lang="fr-CA"/>
        </a:p>
      </dgm:t>
    </dgm:pt>
    <dgm:pt modelId="{62F5EEF3-CBF3-4779-9EF0-060259B9F5C8}" type="sibTrans" cxnId="{92ABF8B6-863D-40A5-927B-D00927337028}">
      <dgm:prSet/>
      <dgm:spPr/>
      <dgm:t>
        <a:bodyPr/>
        <a:lstStyle/>
        <a:p>
          <a:endParaRPr lang="fr-CA"/>
        </a:p>
      </dgm:t>
    </dgm:pt>
    <dgm:pt modelId="{743A7604-CEDD-420E-85B4-9CE67C879F2D}">
      <dgm:prSet phldrT="[Text]"/>
      <dgm:spPr/>
      <dgm:t>
        <a:bodyPr/>
        <a:lstStyle/>
        <a:p>
          <a:r>
            <a:rPr lang="en-CA" dirty="0" err="1" smtClean="0"/>
            <a:t>Doit</a:t>
          </a:r>
          <a:r>
            <a:rPr lang="en-CA" dirty="0" smtClean="0"/>
            <a:t> </a:t>
          </a:r>
          <a:r>
            <a:rPr lang="en-CA" dirty="0" err="1" smtClean="0"/>
            <a:t>être</a:t>
          </a:r>
          <a:r>
            <a:rPr lang="en-CA" dirty="0" smtClean="0"/>
            <a:t> </a:t>
          </a:r>
          <a:r>
            <a:rPr lang="en-CA" dirty="0" err="1" smtClean="0"/>
            <a:t>transféré</a:t>
          </a:r>
          <a:endParaRPr lang="fr-CA" dirty="0"/>
        </a:p>
      </dgm:t>
    </dgm:pt>
    <dgm:pt modelId="{ECF03E4C-0D25-49D8-9F44-F72D72407762}" type="parTrans" cxnId="{1946A93F-4554-47D5-B20D-D2D9EF883792}">
      <dgm:prSet/>
      <dgm:spPr/>
      <dgm:t>
        <a:bodyPr/>
        <a:lstStyle/>
        <a:p>
          <a:endParaRPr lang="fr-CA"/>
        </a:p>
      </dgm:t>
    </dgm:pt>
    <dgm:pt modelId="{4387AF21-4CAC-4737-913E-54A55965DBCE}" type="sibTrans" cxnId="{1946A93F-4554-47D5-B20D-D2D9EF883792}">
      <dgm:prSet/>
      <dgm:spPr/>
      <dgm:t>
        <a:bodyPr/>
        <a:lstStyle/>
        <a:p>
          <a:endParaRPr lang="fr-CA"/>
        </a:p>
      </dgm:t>
    </dgm:pt>
    <dgm:pt modelId="{2D86D487-C045-4F94-8CEF-3983DC47B694}">
      <dgm:prSet phldrT="[Text]"/>
      <dgm:spPr/>
      <dgm:t>
        <a:bodyPr/>
        <a:lstStyle/>
        <a:p>
          <a:r>
            <a:rPr lang="en-CA" dirty="0" err="1" smtClean="0"/>
            <a:t>Équipements</a:t>
          </a:r>
          <a:endParaRPr lang="fr-CA" dirty="0"/>
        </a:p>
      </dgm:t>
    </dgm:pt>
    <dgm:pt modelId="{BFB3C002-03CB-4871-80EA-9ADE79B3F603}" type="parTrans" cxnId="{54C54CA0-9CE9-4CB5-BEED-3A52117E8B03}">
      <dgm:prSet/>
      <dgm:spPr/>
      <dgm:t>
        <a:bodyPr/>
        <a:lstStyle/>
        <a:p>
          <a:endParaRPr lang="fr-CA"/>
        </a:p>
      </dgm:t>
    </dgm:pt>
    <dgm:pt modelId="{756690BB-6819-4442-9B49-718EBE622A3E}" type="sibTrans" cxnId="{54C54CA0-9CE9-4CB5-BEED-3A52117E8B03}">
      <dgm:prSet/>
      <dgm:spPr/>
      <dgm:t>
        <a:bodyPr/>
        <a:lstStyle/>
        <a:p>
          <a:endParaRPr lang="fr-CA"/>
        </a:p>
      </dgm:t>
    </dgm:pt>
    <dgm:pt modelId="{37EC3D81-50FB-4E3E-A9B0-64A5541C21B4}">
      <dgm:prSet phldrT="[Text]"/>
      <dgm:spPr/>
      <dgm:t>
        <a:bodyPr/>
        <a:lstStyle/>
        <a:p>
          <a:r>
            <a:rPr lang="en-CA" dirty="0" err="1" smtClean="0"/>
            <a:t>Partie</a:t>
          </a:r>
          <a:r>
            <a:rPr lang="en-CA" dirty="0" smtClean="0"/>
            <a:t> des </a:t>
          </a:r>
          <a:r>
            <a:rPr lang="en-CA" dirty="0" err="1" smtClean="0"/>
            <a:t>opérations</a:t>
          </a:r>
          <a:r>
            <a:rPr lang="en-CA" dirty="0" smtClean="0"/>
            <a:t> </a:t>
          </a:r>
          <a:endParaRPr lang="fr-CA" dirty="0"/>
        </a:p>
      </dgm:t>
    </dgm:pt>
    <dgm:pt modelId="{11F0DA75-CE7A-4E5C-A33B-23FB52AA4625}" type="parTrans" cxnId="{014A2ABB-DCA4-4F0B-8A46-DB9897DD1DA6}">
      <dgm:prSet/>
      <dgm:spPr/>
      <dgm:t>
        <a:bodyPr/>
        <a:lstStyle/>
        <a:p>
          <a:endParaRPr lang="fr-CA"/>
        </a:p>
      </dgm:t>
    </dgm:pt>
    <dgm:pt modelId="{CF74A731-3CE2-49CB-949A-ED972050C809}" type="sibTrans" cxnId="{014A2ABB-DCA4-4F0B-8A46-DB9897DD1DA6}">
      <dgm:prSet/>
      <dgm:spPr/>
      <dgm:t>
        <a:bodyPr/>
        <a:lstStyle/>
        <a:p>
          <a:endParaRPr lang="fr-CA"/>
        </a:p>
      </dgm:t>
    </dgm:pt>
    <dgm:pt modelId="{5962CD6C-62B4-4C51-98A0-513914EF2FD9}">
      <dgm:prSet phldrT="[Text]"/>
      <dgm:spPr/>
      <dgm:t>
        <a:bodyPr/>
        <a:lstStyle/>
        <a:p>
          <a:r>
            <a:rPr lang="en-CA" dirty="0" err="1" smtClean="0"/>
            <a:t>Attribut</a:t>
          </a:r>
          <a:r>
            <a:rPr lang="en-CA" dirty="0" smtClean="0"/>
            <a:t> </a:t>
          </a:r>
          <a:r>
            <a:rPr lang="en-CA" dirty="0" err="1" smtClean="0"/>
            <a:t>fiscaux</a:t>
          </a:r>
          <a:r>
            <a:rPr lang="en-CA" dirty="0" smtClean="0"/>
            <a:t> </a:t>
          </a:r>
          <a:endParaRPr lang="fr-CA" dirty="0"/>
        </a:p>
      </dgm:t>
    </dgm:pt>
    <dgm:pt modelId="{0B378365-1027-45AD-9277-F0738615A3E0}" type="parTrans" cxnId="{A6EA00C6-6E3C-4C78-8129-F65947A7FE0C}">
      <dgm:prSet/>
      <dgm:spPr/>
      <dgm:t>
        <a:bodyPr/>
        <a:lstStyle/>
        <a:p>
          <a:endParaRPr lang="fr-CA"/>
        </a:p>
      </dgm:t>
    </dgm:pt>
    <dgm:pt modelId="{4CFAB571-C26B-44F6-B52E-777FC15D94B8}" type="sibTrans" cxnId="{A6EA00C6-6E3C-4C78-8129-F65947A7FE0C}">
      <dgm:prSet/>
      <dgm:spPr/>
      <dgm:t>
        <a:bodyPr/>
        <a:lstStyle/>
        <a:p>
          <a:endParaRPr lang="fr-CA"/>
        </a:p>
      </dgm:t>
    </dgm:pt>
    <dgm:pt modelId="{B4CBA0CA-72E2-4770-B821-CCAFC910152A}">
      <dgm:prSet phldrT="[Text]"/>
      <dgm:spPr/>
      <dgm:t>
        <a:bodyPr/>
        <a:lstStyle/>
        <a:p>
          <a:r>
            <a:rPr lang="en-CA" dirty="0" err="1" smtClean="0"/>
            <a:t>Immeuble</a:t>
          </a:r>
          <a:endParaRPr lang="fr-CA" dirty="0"/>
        </a:p>
      </dgm:t>
    </dgm:pt>
    <dgm:pt modelId="{1E11A663-9527-408B-B0CE-B24A2AA00D41}" type="parTrans" cxnId="{F4F5D082-97E3-46C9-BEAE-B78F1A9CD42E}">
      <dgm:prSet/>
      <dgm:spPr/>
      <dgm:t>
        <a:bodyPr/>
        <a:lstStyle/>
        <a:p>
          <a:endParaRPr lang="fr-CA"/>
        </a:p>
      </dgm:t>
    </dgm:pt>
    <dgm:pt modelId="{207E0068-F5E3-40FB-BD0D-7B8F1DCA710C}" type="sibTrans" cxnId="{F4F5D082-97E3-46C9-BEAE-B78F1A9CD42E}">
      <dgm:prSet/>
      <dgm:spPr/>
      <dgm:t>
        <a:bodyPr/>
        <a:lstStyle/>
        <a:p>
          <a:endParaRPr lang="fr-CA"/>
        </a:p>
      </dgm:t>
    </dgm:pt>
    <dgm:pt modelId="{C90CE8DD-9235-4135-8D51-E952AC4BA3CA}">
      <dgm:prSet phldrT="[Text]"/>
      <dgm:spPr/>
      <dgm:t>
        <a:bodyPr/>
        <a:lstStyle/>
        <a:p>
          <a:r>
            <a:rPr lang="en-CA" dirty="0" smtClean="0"/>
            <a:t>Pas </a:t>
          </a:r>
          <a:r>
            <a:rPr lang="en-CA" dirty="0" err="1" smtClean="0"/>
            <a:t>partie</a:t>
          </a:r>
          <a:r>
            <a:rPr lang="en-CA" dirty="0" smtClean="0"/>
            <a:t> des </a:t>
          </a:r>
          <a:r>
            <a:rPr lang="en-CA" dirty="0" err="1" smtClean="0"/>
            <a:t>opérations</a:t>
          </a:r>
          <a:endParaRPr lang="fr-CA" dirty="0"/>
        </a:p>
      </dgm:t>
    </dgm:pt>
    <dgm:pt modelId="{0BC06770-8DBA-4128-9942-625D30393D0B}" type="parTrans" cxnId="{E9385D56-DD49-4633-BD43-0D82CE5C3D74}">
      <dgm:prSet/>
      <dgm:spPr/>
      <dgm:t>
        <a:bodyPr/>
        <a:lstStyle/>
        <a:p>
          <a:endParaRPr lang="fr-CA"/>
        </a:p>
      </dgm:t>
    </dgm:pt>
    <dgm:pt modelId="{2207E70B-BF1C-4123-8B95-F9B2F7F2D81C}" type="sibTrans" cxnId="{E9385D56-DD49-4633-BD43-0D82CE5C3D74}">
      <dgm:prSet/>
      <dgm:spPr/>
      <dgm:t>
        <a:bodyPr/>
        <a:lstStyle/>
        <a:p>
          <a:endParaRPr lang="fr-CA"/>
        </a:p>
      </dgm:t>
    </dgm:pt>
    <dgm:pt modelId="{B8CB95CA-E722-462B-887F-CCF40DA712B1}">
      <dgm:prSet phldrT="[Text]"/>
      <dgm:spPr/>
      <dgm:t>
        <a:bodyPr/>
        <a:lstStyle/>
        <a:p>
          <a:r>
            <a:rPr lang="en-CA" dirty="0" smtClean="0"/>
            <a:t>Intangibles</a:t>
          </a:r>
          <a:endParaRPr lang="fr-CA" dirty="0"/>
        </a:p>
      </dgm:t>
    </dgm:pt>
    <dgm:pt modelId="{3B4E3B8A-0CEA-4165-B00D-DE295A71D8B1}" type="parTrans" cxnId="{FBFA0DCB-74D4-4781-820B-155C48467907}">
      <dgm:prSet/>
      <dgm:spPr/>
      <dgm:t>
        <a:bodyPr/>
        <a:lstStyle/>
        <a:p>
          <a:endParaRPr lang="fr-CA"/>
        </a:p>
      </dgm:t>
    </dgm:pt>
    <dgm:pt modelId="{3C54D27F-EFDF-4B0F-8113-63A409F08046}" type="sibTrans" cxnId="{FBFA0DCB-74D4-4781-820B-155C48467907}">
      <dgm:prSet/>
      <dgm:spPr/>
      <dgm:t>
        <a:bodyPr/>
        <a:lstStyle/>
        <a:p>
          <a:endParaRPr lang="fr-CA"/>
        </a:p>
      </dgm:t>
    </dgm:pt>
    <dgm:pt modelId="{3CB71316-6305-4691-B972-C28794EA0AE7}">
      <dgm:prSet phldrT="[Text]"/>
      <dgm:spPr/>
      <dgm:t>
        <a:bodyPr/>
        <a:lstStyle/>
        <a:p>
          <a:r>
            <a:rPr lang="en-CA" dirty="0" smtClean="0"/>
            <a:t>Placements</a:t>
          </a:r>
          <a:endParaRPr lang="fr-CA" dirty="0"/>
        </a:p>
      </dgm:t>
    </dgm:pt>
    <dgm:pt modelId="{C07C13B0-0230-4A8A-BCC3-3878C7C22B90}" type="parTrans" cxnId="{D50EA83D-7937-4503-884D-0F8729AD8BFF}">
      <dgm:prSet/>
      <dgm:spPr/>
      <dgm:t>
        <a:bodyPr/>
        <a:lstStyle/>
        <a:p>
          <a:endParaRPr lang="fr-CA"/>
        </a:p>
      </dgm:t>
    </dgm:pt>
    <dgm:pt modelId="{9EEFDE24-BC0B-4B6B-8BEC-ED16C8480AE6}" type="sibTrans" cxnId="{D50EA83D-7937-4503-884D-0F8729AD8BFF}">
      <dgm:prSet/>
      <dgm:spPr/>
      <dgm:t>
        <a:bodyPr/>
        <a:lstStyle/>
        <a:p>
          <a:endParaRPr lang="fr-CA"/>
        </a:p>
      </dgm:t>
    </dgm:pt>
    <dgm:pt modelId="{0AFA3B7D-B31C-44C7-85E1-3C86FF37536D}">
      <dgm:prSet phldrT="[Text]"/>
      <dgm:spPr/>
      <dgm:t>
        <a:bodyPr/>
        <a:lstStyle/>
        <a:p>
          <a:r>
            <a:rPr lang="en-CA" dirty="0" smtClean="0"/>
            <a:t>Non </a:t>
          </a:r>
          <a:r>
            <a:rPr lang="en-CA" dirty="0" err="1" smtClean="0"/>
            <a:t>essentiel</a:t>
          </a:r>
          <a:endParaRPr lang="fr-CA" dirty="0"/>
        </a:p>
      </dgm:t>
    </dgm:pt>
    <dgm:pt modelId="{D93891CD-CF83-4BE0-8894-F976E27632FC}" type="parTrans" cxnId="{07D46120-DB43-44FC-A98C-8FE5D6017363}">
      <dgm:prSet/>
      <dgm:spPr/>
      <dgm:t>
        <a:bodyPr/>
        <a:lstStyle/>
        <a:p>
          <a:endParaRPr lang="fr-CA"/>
        </a:p>
      </dgm:t>
    </dgm:pt>
    <dgm:pt modelId="{55B6F1F2-0B0E-44B8-8B13-24B3A6DE1C8C}" type="sibTrans" cxnId="{07D46120-DB43-44FC-A98C-8FE5D6017363}">
      <dgm:prSet/>
      <dgm:spPr/>
      <dgm:t>
        <a:bodyPr/>
        <a:lstStyle/>
        <a:p>
          <a:endParaRPr lang="fr-CA"/>
        </a:p>
      </dgm:t>
    </dgm:pt>
    <dgm:pt modelId="{E06976BD-0DB5-4AEE-86DF-E10F5090AEC8}">
      <dgm:prSet phldrT="[Text]"/>
      <dgm:spPr/>
      <dgm:t>
        <a:bodyPr/>
        <a:lstStyle/>
        <a:p>
          <a:r>
            <a:rPr lang="en-CA" dirty="0" err="1" smtClean="0"/>
            <a:t>Peut</a:t>
          </a:r>
          <a:r>
            <a:rPr lang="en-CA" dirty="0" smtClean="0"/>
            <a:t> </a:t>
          </a:r>
          <a:r>
            <a:rPr lang="en-CA" dirty="0" err="1" smtClean="0"/>
            <a:t>être</a:t>
          </a:r>
          <a:r>
            <a:rPr lang="en-CA" dirty="0" smtClean="0"/>
            <a:t> </a:t>
          </a:r>
          <a:r>
            <a:rPr lang="en-CA" dirty="0" err="1" smtClean="0"/>
            <a:t>loué</a:t>
          </a:r>
          <a:r>
            <a:rPr lang="en-CA" dirty="0" smtClean="0"/>
            <a:t> du </a:t>
          </a:r>
          <a:r>
            <a:rPr lang="en-CA" dirty="0" err="1" smtClean="0"/>
            <a:t>particulier</a:t>
          </a:r>
          <a:r>
            <a:rPr lang="en-CA" dirty="0" smtClean="0"/>
            <a:t> </a:t>
          </a:r>
          <a:r>
            <a:rPr lang="en-CA" dirty="0" err="1" smtClean="0"/>
            <a:t>propriétaire</a:t>
          </a:r>
          <a:endParaRPr lang="fr-CA" dirty="0"/>
        </a:p>
      </dgm:t>
    </dgm:pt>
    <dgm:pt modelId="{BBE0D1A2-BB5D-4D3B-84EB-F4609047B2B1}" type="parTrans" cxnId="{6EA9DED7-C975-44A6-A86F-34B9B02F49E8}">
      <dgm:prSet/>
      <dgm:spPr/>
      <dgm:t>
        <a:bodyPr/>
        <a:lstStyle/>
        <a:p>
          <a:endParaRPr lang="fr-CA"/>
        </a:p>
      </dgm:t>
    </dgm:pt>
    <dgm:pt modelId="{357FFD59-3B3A-476C-8DDA-24D74FBDD061}" type="sibTrans" cxnId="{6EA9DED7-C975-44A6-A86F-34B9B02F49E8}">
      <dgm:prSet/>
      <dgm:spPr/>
      <dgm:t>
        <a:bodyPr/>
        <a:lstStyle/>
        <a:p>
          <a:endParaRPr lang="fr-CA"/>
        </a:p>
      </dgm:t>
    </dgm:pt>
    <dgm:pt modelId="{B078B53D-3142-4398-BF01-C7133B795504}">
      <dgm:prSet phldrT="[Text]"/>
      <dgm:spPr/>
      <dgm:t>
        <a:bodyPr/>
        <a:lstStyle/>
        <a:p>
          <a:r>
            <a:rPr lang="en-CA" dirty="0" smtClean="0"/>
            <a:t>Ne </a:t>
          </a:r>
          <a:r>
            <a:rPr lang="en-CA" dirty="0" err="1" smtClean="0"/>
            <a:t>doit</a:t>
          </a:r>
          <a:r>
            <a:rPr lang="en-CA" dirty="0" smtClean="0"/>
            <a:t> pas </a:t>
          </a:r>
          <a:r>
            <a:rPr lang="en-CA" dirty="0" err="1" smtClean="0"/>
            <a:t>être</a:t>
          </a:r>
          <a:r>
            <a:rPr lang="en-CA" dirty="0" smtClean="0"/>
            <a:t> </a:t>
          </a:r>
          <a:r>
            <a:rPr lang="en-CA" dirty="0" err="1" smtClean="0"/>
            <a:t>transféré</a:t>
          </a:r>
          <a:r>
            <a:rPr lang="en-CA" dirty="0" smtClean="0"/>
            <a:t> </a:t>
          </a:r>
          <a:r>
            <a:rPr lang="en-CA" dirty="0" err="1" smtClean="0"/>
            <a:t>dans</a:t>
          </a:r>
          <a:r>
            <a:rPr lang="en-CA" dirty="0" smtClean="0"/>
            <a:t> OPCO</a:t>
          </a:r>
          <a:endParaRPr lang="fr-CA" dirty="0"/>
        </a:p>
      </dgm:t>
    </dgm:pt>
    <dgm:pt modelId="{A6D8D497-462A-467B-AF09-9FA3A3E9ADDD}" type="parTrans" cxnId="{235D8999-7B85-4D6A-9A42-334400B1561F}">
      <dgm:prSet/>
      <dgm:spPr/>
      <dgm:t>
        <a:bodyPr/>
        <a:lstStyle/>
        <a:p>
          <a:endParaRPr lang="fr-CA"/>
        </a:p>
      </dgm:t>
    </dgm:pt>
    <dgm:pt modelId="{50F82FB6-A656-4C6B-B2EC-91422402F8A9}" type="sibTrans" cxnId="{235D8999-7B85-4D6A-9A42-334400B1561F}">
      <dgm:prSet/>
      <dgm:spPr/>
      <dgm:t>
        <a:bodyPr/>
        <a:lstStyle/>
        <a:p>
          <a:endParaRPr lang="fr-CA"/>
        </a:p>
      </dgm:t>
    </dgm:pt>
    <dgm:pt modelId="{F0EF4D73-9C46-4B70-A898-BBE09C568556}">
      <dgm:prSet phldrT="[Text]"/>
      <dgm:spPr/>
      <dgm:t>
        <a:bodyPr/>
        <a:lstStyle/>
        <a:p>
          <a:r>
            <a:rPr lang="en-CA" dirty="0" err="1" smtClean="0"/>
            <a:t>Partie</a:t>
          </a:r>
          <a:r>
            <a:rPr lang="en-CA" dirty="0" smtClean="0"/>
            <a:t> des </a:t>
          </a:r>
          <a:r>
            <a:rPr lang="en-CA" dirty="0" err="1" smtClean="0"/>
            <a:t>opérations</a:t>
          </a:r>
          <a:r>
            <a:rPr lang="en-CA" dirty="0" smtClean="0"/>
            <a:t> </a:t>
          </a:r>
          <a:endParaRPr lang="fr-CA" dirty="0"/>
        </a:p>
      </dgm:t>
    </dgm:pt>
    <dgm:pt modelId="{C66FD741-E725-4DA2-8A55-65D9E1025A78}" type="parTrans" cxnId="{AB484DFF-A898-4256-8F34-956CDBE1D38C}">
      <dgm:prSet/>
      <dgm:spPr/>
      <dgm:t>
        <a:bodyPr/>
        <a:lstStyle/>
        <a:p>
          <a:endParaRPr lang="fr-CA"/>
        </a:p>
      </dgm:t>
    </dgm:pt>
    <dgm:pt modelId="{58698BC4-CC29-44EF-A3F0-CE5E608E1028}" type="sibTrans" cxnId="{AB484DFF-A898-4256-8F34-956CDBE1D38C}">
      <dgm:prSet/>
      <dgm:spPr/>
      <dgm:t>
        <a:bodyPr/>
        <a:lstStyle/>
        <a:p>
          <a:endParaRPr lang="fr-CA"/>
        </a:p>
      </dgm:t>
    </dgm:pt>
    <dgm:pt modelId="{290ABE46-9015-48E7-8C81-FA0F5BC7BA70}">
      <dgm:prSet phldrT="[Text]"/>
      <dgm:spPr/>
      <dgm:t>
        <a:bodyPr/>
        <a:lstStyle/>
        <a:p>
          <a:r>
            <a:rPr lang="en-CA" dirty="0" err="1" smtClean="0"/>
            <a:t>Mais</a:t>
          </a:r>
          <a:r>
            <a:rPr lang="en-CA" dirty="0" smtClean="0"/>
            <a:t> </a:t>
          </a:r>
          <a:r>
            <a:rPr lang="en-CA" dirty="0" err="1" smtClean="0"/>
            <a:t>peut</a:t>
          </a:r>
          <a:r>
            <a:rPr lang="en-CA" dirty="0" smtClean="0"/>
            <a:t> </a:t>
          </a:r>
          <a:r>
            <a:rPr lang="en-CA" dirty="0" err="1" smtClean="0"/>
            <a:t>être</a:t>
          </a:r>
          <a:r>
            <a:rPr lang="en-CA" dirty="0" smtClean="0"/>
            <a:t> </a:t>
          </a:r>
          <a:r>
            <a:rPr lang="en-CA" dirty="0" err="1" smtClean="0"/>
            <a:t>sujet</a:t>
          </a:r>
          <a:r>
            <a:rPr lang="en-CA" dirty="0" smtClean="0"/>
            <a:t> à droit  </a:t>
          </a:r>
          <a:r>
            <a:rPr lang="en-CA" dirty="0" err="1" smtClean="0"/>
            <a:t>d’usage</a:t>
          </a:r>
          <a:endParaRPr lang="fr-CA" dirty="0"/>
        </a:p>
      </dgm:t>
    </dgm:pt>
    <dgm:pt modelId="{87447DCD-2EBE-4E5B-A6E1-EAF7D2F47090}" type="parTrans" cxnId="{DC82A5A5-51C7-42CB-B0AE-55FC8520481F}">
      <dgm:prSet/>
      <dgm:spPr/>
      <dgm:t>
        <a:bodyPr/>
        <a:lstStyle/>
        <a:p>
          <a:endParaRPr lang="fr-CA"/>
        </a:p>
      </dgm:t>
    </dgm:pt>
    <dgm:pt modelId="{D4737E6D-486D-4DB1-B516-F1042D471758}" type="sibTrans" cxnId="{DC82A5A5-51C7-42CB-B0AE-55FC8520481F}">
      <dgm:prSet/>
      <dgm:spPr/>
      <dgm:t>
        <a:bodyPr/>
        <a:lstStyle/>
        <a:p>
          <a:endParaRPr lang="fr-CA"/>
        </a:p>
      </dgm:t>
    </dgm:pt>
    <dgm:pt modelId="{BC515139-A4F5-4507-A1A3-7524269E8912}" type="pres">
      <dgm:prSet presAssocID="{C0269A3E-B635-489E-BAF7-F545E80EFD7B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fr-CA"/>
        </a:p>
      </dgm:t>
    </dgm:pt>
    <dgm:pt modelId="{3D461CE9-051C-4AB8-8921-79560DFE6D8F}" type="pres">
      <dgm:prSet presAssocID="{82B83691-B1B0-4F36-9DA5-7A2746DC4BB1}" presName="linNode" presStyleCnt="0"/>
      <dgm:spPr/>
    </dgm:pt>
    <dgm:pt modelId="{F9142A3F-F11B-4CD8-9D49-3E159A4BDA61}" type="pres">
      <dgm:prSet presAssocID="{82B83691-B1B0-4F36-9DA5-7A2746DC4BB1}" presName="parent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DE8FB8EB-6468-48A3-9CEA-B3D52C6DED95}" type="pres">
      <dgm:prSet presAssocID="{82B83691-B1B0-4F36-9DA5-7A2746DC4BB1}" presName="childShp" presStyleLbl="bg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1E7293EC-A43A-40C3-8903-A0BA5DC3EC4B}" type="pres">
      <dgm:prSet presAssocID="{7A4153BF-103A-4F59-B277-B3A5B8177BF5}" presName="spacing" presStyleCnt="0"/>
      <dgm:spPr/>
    </dgm:pt>
    <dgm:pt modelId="{19F0DFEC-4B24-4FFD-A4B3-94C616CD7550}" type="pres">
      <dgm:prSet presAssocID="{2D86D487-C045-4F94-8CEF-3983DC47B694}" presName="linNode" presStyleCnt="0"/>
      <dgm:spPr/>
    </dgm:pt>
    <dgm:pt modelId="{A8740872-F82F-4B6E-AC69-DB3C13CE2756}" type="pres">
      <dgm:prSet presAssocID="{2D86D487-C045-4F94-8CEF-3983DC47B694}" presName="parent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C49AA58B-BA9C-411B-892A-30645D7B424E}" type="pres">
      <dgm:prSet presAssocID="{2D86D487-C045-4F94-8CEF-3983DC47B694}" presName="childShp" presStyleLbl="bg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B800C9A0-53C3-477F-A51A-C1464773AC88}" type="pres">
      <dgm:prSet presAssocID="{756690BB-6819-4442-9B49-718EBE622A3E}" presName="spacing" presStyleCnt="0"/>
      <dgm:spPr/>
    </dgm:pt>
    <dgm:pt modelId="{1BE306E9-5574-46EC-8A24-F14B299BCBF7}" type="pres">
      <dgm:prSet presAssocID="{B4CBA0CA-72E2-4770-B821-CCAFC910152A}" presName="linNode" presStyleCnt="0"/>
      <dgm:spPr/>
    </dgm:pt>
    <dgm:pt modelId="{A66C1F01-C42B-4458-9099-A436EDF28530}" type="pres">
      <dgm:prSet presAssocID="{B4CBA0CA-72E2-4770-B821-CCAFC910152A}" presName="parent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8572985E-7915-44A8-BA29-09BF8B4D9409}" type="pres">
      <dgm:prSet presAssocID="{B4CBA0CA-72E2-4770-B821-CCAFC910152A}" presName="childShp" presStyleLbl="bg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1436F787-26D9-418E-9861-722AD3AF07C0}" type="pres">
      <dgm:prSet presAssocID="{207E0068-F5E3-40FB-BD0D-7B8F1DCA710C}" presName="spacing" presStyleCnt="0"/>
      <dgm:spPr/>
    </dgm:pt>
    <dgm:pt modelId="{83F566AB-FD70-4456-A2CC-F6D8E7082DFA}" type="pres">
      <dgm:prSet presAssocID="{B8CB95CA-E722-462B-887F-CCF40DA712B1}" presName="linNode" presStyleCnt="0"/>
      <dgm:spPr/>
    </dgm:pt>
    <dgm:pt modelId="{963BCBA1-AA34-4673-AF6F-719442B5B497}" type="pres">
      <dgm:prSet presAssocID="{B8CB95CA-E722-462B-887F-CCF40DA712B1}" presName="parent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8980871F-F9BB-4B50-976E-1D2B6C9E0EF4}" type="pres">
      <dgm:prSet presAssocID="{B8CB95CA-E722-462B-887F-CCF40DA712B1}" presName="childShp" presStyleLbl="bgAccFollowNode1" presStyleIdx="3" presStyleCnt="5" custLinFactNeighborX="-1564" custLinFactNeighborY="-9898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E716EEF5-53F0-4E0C-940B-282A697AE54B}" type="pres">
      <dgm:prSet presAssocID="{3C54D27F-EFDF-4B0F-8113-63A409F08046}" presName="spacing" presStyleCnt="0"/>
      <dgm:spPr/>
    </dgm:pt>
    <dgm:pt modelId="{13A7CF68-8253-4268-9257-2151A24B8F2A}" type="pres">
      <dgm:prSet presAssocID="{3CB71316-6305-4691-B972-C28794EA0AE7}" presName="linNode" presStyleCnt="0"/>
      <dgm:spPr/>
    </dgm:pt>
    <dgm:pt modelId="{C54D49F2-1891-4D1A-A50A-F7C2182D8D29}" type="pres">
      <dgm:prSet presAssocID="{3CB71316-6305-4691-B972-C28794EA0AE7}" presName="parent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506EC8D8-243A-4500-A3EE-F0777B6208A5}" type="pres">
      <dgm:prSet presAssocID="{3CB71316-6305-4691-B972-C28794EA0AE7}" presName="childShp" presStyleLbl="bgAccFollowNode1" presStyleIdx="4" presStyleCnt="5" custLinFactNeighborX="-1564" custLinFactNeighborY="-13136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</dgm:ptLst>
  <dgm:cxnLst>
    <dgm:cxn modelId="{014A2ABB-DCA4-4F0B-8A46-DB9897DD1DA6}" srcId="{2D86D487-C045-4F94-8CEF-3983DC47B694}" destId="{37EC3D81-50FB-4E3E-A9B0-64A5541C21B4}" srcOrd="0" destOrd="0" parTransId="{11F0DA75-CE7A-4E5C-A33B-23FB52AA4625}" sibTransId="{CF74A731-3CE2-49CB-949A-ED972050C809}"/>
    <dgm:cxn modelId="{5398A30F-3F9A-4DB5-A54F-F3732C65DF71}" type="presOf" srcId="{B078B53D-3142-4398-BF01-C7133B795504}" destId="{506EC8D8-243A-4500-A3EE-F0777B6208A5}" srcOrd="0" destOrd="1" presId="urn:microsoft.com/office/officeart/2005/8/layout/vList6"/>
    <dgm:cxn modelId="{95A8362F-A3E0-4C0D-86AA-91138C6D7926}" type="presOf" srcId="{743A7604-CEDD-420E-85B4-9CE67C879F2D}" destId="{DE8FB8EB-6468-48A3-9CEA-B3D52C6DED95}" srcOrd="0" destOrd="1" presId="urn:microsoft.com/office/officeart/2005/8/layout/vList6"/>
    <dgm:cxn modelId="{D50EA83D-7937-4503-884D-0F8729AD8BFF}" srcId="{C0269A3E-B635-489E-BAF7-F545E80EFD7B}" destId="{3CB71316-6305-4691-B972-C28794EA0AE7}" srcOrd="4" destOrd="0" parTransId="{C07C13B0-0230-4A8A-BCC3-3878C7C22B90}" sibTransId="{9EEFDE24-BC0B-4B6B-8BEC-ED16C8480AE6}"/>
    <dgm:cxn modelId="{1D508148-6AEB-45B7-BB6A-07881CB8220D}" type="presOf" srcId="{B4CBA0CA-72E2-4770-B821-CCAFC910152A}" destId="{A66C1F01-C42B-4458-9099-A436EDF28530}" srcOrd="0" destOrd="0" presId="urn:microsoft.com/office/officeart/2005/8/layout/vList6"/>
    <dgm:cxn modelId="{54C54CA0-9CE9-4CB5-BEED-3A52117E8B03}" srcId="{C0269A3E-B635-489E-BAF7-F545E80EFD7B}" destId="{2D86D487-C045-4F94-8CEF-3983DC47B694}" srcOrd="1" destOrd="0" parTransId="{BFB3C002-03CB-4871-80EA-9ADE79B3F603}" sibTransId="{756690BB-6819-4442-9B49-718EBE622A3E}"/>
    <dgm:cxn modelId="{E9385D56-DD49-4633-BD43-0D82CE5C3D74}" srcId="{3CB71316-6305-4691-B972-C28794EA0AE7}" destId="{C90CE8DD-9235-4135-8D51-E952AC4BA3CA}" srcOrd="0" destOrd="0" parTransId="{0BC06770-8DBA-4128-9942-625D30393D0B}" sibTransId="{2207E70B-BF1C-4123-8B95-F9B2F7F2D81C}"/>
    <dgm:cxn modelId="{60CC463A-B956-4F48-B682-B43371298822}" type="presOf" srcId="{90C5AE47-B363-46A2-874E-6E097E5DDF95}" destId="{DE8FB8EB-6468-48A3-9CEA-B3D52C6DED95}" srcOrd="0" destOrd="0" presId="urn:microsoft.com/office/officeart/2005/8/layout/vList6"/>
    <dgm:cxn modelId="{674317EE-BE77-48A4-92B5-6988231220C6}" type="presOf" srcId="{290ABE46-9015-48E7-8C81-FA0F5BC7BA70}" destId="{8980871F-F9BB-4B50-976E-1D2B6C9E0EF4}" srcOrd="0" destOrd="1" presId="urn:microsoft.com/office/officeart/2005/8/layout/vList6"/>
    <dgm:cxn modelId="{92ABF8B6-863D-40A5-927B-D00927337028}" srcId="{82B83691-B1B0-4F36-9DA5-7A2746DC4BB1}" destId="{90C5AE47-B363-46A2-874E-6E097E5DDF95}" srcOrd="0" destOrd="0" parTransId="{90E161D0-6B98-49B2-8E99-64291F700F28}" sibTransId="{62F5EEF3-CBF3-4779-9EF0-060259B9F5C8}"/>
    <dgm:cxn modelId="{596B061D-5C03-4DD5-94D7-FB2E630D8A1D}" type="presOf" srcId="{C0269A3E-B635-489E-BAF7-F545E80EFD7B}" destId="{BC515139-A4F5-4507-A1A3-7524269E8912}" srcOrd="0" destOrd="0" presId="urn:microsoft.com/office/officeart/2005/8/layout/vList6"/>
    <dgm:cxn modelId="{A6EA00C6-6E3C-4C78-8129-F65947A7FE0C}" srcId="{2D86D487-C045-4F94-8CEF-3983DC47B694}" destId="{5962CD6C-62B4-4C51-98A0-513914EF2FD9}" srcOrd="1" destOrd="0" parTransId="{0B378365-1027-45AD-9277-F0738615A3E0}" sibTransId="{4CFAB571-C26B-44F6-B52E-777FC15D94B8}"/>
    <dgm:cxn modelId="{F07F3C6F-C997-41E2-B7CA-80F27C54BA2E}" srcId="{C0269A3E-B635-489E-BAF7-F545E80EFD7B}" destId="{82B83691-B1B0-4F36-9DA5-7A2746DC4BB1}" srcOrd="0" destOrd="0" parTransId="{C4A51159-879D-4513-988D-CFFD12D0D03D}" sibTransId="{7A4153BF-103A-4F59-B277-B3A5B8177BF5}"/>
    <dgm:cxn modelId="{FBFA0DCB-74D4-4781-820B-155C48467907}" srcId="{C0269A3E-B635-489E-BAF7-F545E80EFD7B}" destId="{B8CB95CA-E722-462B-887F-CCF40DA712B1}" srcOrd="3" destOrd="0" parTransId="{3B4E3B8A-0CEA-4165-B00D-DE295A71D8B1}" sibTransId="{3C54D27F-EFDF-4B0F-8113-63A409F08046}"/>
    <dgm:cxn modelId="{96F5C97C-AD78-4D78-B32E-A47D05732C71}" type="presOf" srcId="{37EC3D81-50FB-4E3E-A9B0-64A5541C21B4}" destId="{C49AA58B-BA9C-411B-892A-30645D7B424E}" srcOrd="0" destOrd="0" presId="urn:microsoft.com/office/officeart/2005/8/layout/vList6"/>
    <dgm:cxn modelId="{FE2185D2-50A6-4F78-ADF9-446DCEFD94F3}" type="presOf" srcId="{E06976BD-0DB5-4AEE-86DF-E10F5090AEC8}" destId="{8572985E-7915-44A8-BA29-09BF8B4D9409}" srcOrd="0" destOrd="1" presId="urn:microsoft.com/office/officeart/2005/8/layout/vList6"/>
    <dgm:cxn modelId="{23D7656F-A23F-48CF-B251-D1C63CCF8E2B}" type="presOf" srcId="{2D86D487-C045-4F94-8CEF-3983DC47B694}" destId="{A8740872-F82F-4B6E-AC69-DB3C13CE2756}" srcOrd="0" destOrd="0" presId="urn:microsoft.com/office/officeart/2005/8/layout/vList6"/>
    <dgm:cxn modelId="{BEF0A360-70FC-4E3C-865E-759AFDB09BA9}" type="presOf" srcId="{5962CD6C-62B4-4C51-98A0-513914EF2FD9}" destId="{C49AA58B-BA9C-411B-892A-30645D7B424E}" srcOrd="0" destOrd="1" presId="urn:microsoft.com/office/officeart/2005/8/layout/vList6"/>
    <dgm:cxn modelId="{DC82A5A5-51C7-42CB-B0AE-55FC8520481F}" srcId="{B8CB95CA-E722-462B-887F-CCF40DA712B1}" destId="{290ABE46-9015-48E7-8C81-FA0F5BC7BA70}" srcOrd="1" destOrd="0" parTransId="{87447DCD-2EBE-4E5B-A6E1-EAF7D2F47090}" sibTransId="{D4737E6D-486D-4DB1-B516-F1042D471758}"/>
    <dgm:cxn modelId="{F4F5D082-97E3-46C9-BEAE-B78F1A9CD42E}" srcId="{C0269A3E-B635-489E-BAF7-F545E80EFD7B}" destId="{B4CBA0CA-72E2-4770-B821-CCAFC910152A}" srcOrd="2" destOrd="0" parTransId="{1E11A663-9527-408B-B0CE-B24A2AA00D41}" sibTransId="{207E0068-F5E3-40FB-BD0D-7B8F1DCA710C}"/>
    <dgm:cxn modelId="{6EA9DED7-C975-44A6-A86F-34B9B02F49E8}" srcId="{B4CBA0CA-72E2-4770-B821-CCAFC910152A}" destId="{E06976BD-0DB5-4AEE-86DF-E10F5090AEC8}" srcOrd="1" destOrd="0" parTransId="{BBE0D1A2-BB5D-4D3B-84EB-F4609047B2B1}" sibTransId="{357FFD59-3B3A-476C-8DDA-24D74FBDD061}"/>
    <dgm:cxn modelId="{AB77A03E-FFDA-4F8C-B6A2-8BC7FEABDAFC}" type="presOf" srcId="{F0EF4D73-9C46-4B70-A898-BBE09C568556}" destId="{8980871F-F9BB-4B50-976E-1D2B6C9E0EF4}" srcOrd="0" destOrd="0" presId="urn:microsoft.com/office/officeart/2005/8/layout/vList6"/>
    <dgm:cxn modelId="{846A16CC-B809-429F-84DE-03B33E1B581D}" type="presOf" srcId="{B8CB95CA-E722-462B-887F-CCF40DA712B1}" destId="{963BCBA1-AA34-4673-AF6F-719442B5B497}" srcOrd="0" destOrd="0" presId="urn:microsoft.com/office/officeart/2005/8/layout/vList6"/>
    <dgm:cxn modelId="{E78CB821-A672-4C1D-9C8D-6EFFEA8935CF}" type="presOf" srcId="{0AFA3B7D-B31C-44C7-85E1-3C86FF37536D}" destId="{8572985E-7915-44A8-BA29-09BF8B4D9409}" srcOrd="0" destOrd="0" presId="urn:microsoft.com/office/officeart/2005/8/layout/vList6"/>
    <dgm:cxn modelId="{4BBEAF13-88AD-4CA1-947B-E9DC97B63AB2}" type="presOf" srcId="{C90CE8DD-9235-4135-8D51-E952AC4BA3CA}" destId="{506EC8D8-243A-4500-A3EE-F0777B6208A5}" srcOrd="0" destOrd="0" presId="urn:microsoft.com/office/officeart/2005/8/layout/vList6"/>
    <dgm:cxn modelId="{90D471FB-FA5D-4997-8B13-8959F750649C}" type="presOf" srcId="{82B83691-B1B0-4F36-9DA5-7A2746DC4BB1}" destId="{F9142A3F-F11B-4CD8-9D49-3E159A4BDA61}" srcOrd="0" destOrd="0" presId="urn:microsoft.com/office/officeart/2005/8/layout/vList6"/>
    <dgm:cxn modelId="{1946A93F-4554-47D5-B20D-D2D9EF883792}" srcId="{82B83691-B1B0-4F36-9DA5-7A2746DC4BB1}" destId="{743A7604-CEDD-420E-85B4-9CE67C879F2D}" srcOrd="1" destOrd="0" parTransId="{ECF03E4C-0D25-49D8-9F44-F72D72407762}" sibTransId="{4387AF21-4CAC-4737-913E-54A55965DBCE}"/>
    <dgm:cxn modelId="{235D8999-7B85-4D6A-9A42-334400B1561F}" srcId="{3CB71316-6305-4691-B972-C28794EA0AE7}" destId="{B078B53D-3142-4398-BF01-C7133B795504}" srcOrd="1" destOrd="0" parTransId="{A6D8D497-462A-467B-AF09-9FA3A3E9ADDD}" sibTransId="{50F82FB6-A656-4C6B-B2EC-91422402F8A9}"/>
    <dgm:cxn modelId="{07D46120-DB43-44FC-A98C-8FE5D6017363}" srcId="{B4CBA0CA-72E2-4770-B821-CCAFC910152A}" destId="{0AFA3B7D-B31C-44C7-85E1-3C86FF37536D}" srcOrd="0" destOrd="0" parTransId="{D93891CD-CF83-4BE0-8894-F976E27632FC}" sibTransId="{55B6F1F2-0B0E-44B8-8B13-24B3A6DE1C8C}"/>
    <dgm:cxn modelId="{30D86C52-F5EB-4CC4-BC98-31E2F3879A22}" type="presOf" srcId="{3CB71316-6305-4691-B972-C28794EA0AE7}" destId="{C54D49F2-1891-4D1A-A50A-F7C2182D8D29}" srcOrd="0" destOrd="0" presId="urn:microsoft.com/office/officeart/2005/8/layout/vList6"/>
    <dgm:cxn modelId="{AB484DFF-A898-4256-8F34-956CDBE1D38C}" srcId="{B8CB95CA-E722-462B-887F-CCF40DA712B1}" destId="{F0EF4D73-9C46-4B70-A898-BBE09C568556}" srcOrd="0" destOrd="0" parTransId="{C66FD741-E725-4DA2-8A55-65D9E1025A78}" sibTransId="{58698BC4-CC29-44EF-A3F0-CE5E608E1028}"/>
    <dgm:cxn modelId="{375358DF-1A17-4448-8175-B6712D0DB8D4}" type="presParOf" srcId="{BC515139-A4F5-4507-A1A3-7524269E8912}" destId="{3D461CE9-051C-4AB8-8921-79560DFE6D8F}" srcOrd="0" destOrd="0" presId="urn:microsoft.com/office/officeart/2005/8/layout/vList6"/>
    <dgm:cxn modelId="{0D2C1F8F-9DB4-471C-A9C5-5E5D9C6005B8}" type="presParOf" srcId="{3D461CE9-051C-4AB8-8921-79560DFE6D8F}" destId="{F9142A3F-F11B-4CD8-9D49-3E159A4BDA61}" srcOrd="0" destOrd="0" presId="urn:microsoft.com/office/officeart/2005/8/layout/vList6"/>
    <dgm:cxn modelId="{96B85E36-59AC-4F18-94DC-D87F99E9D4D7}" type="presParOf" srcId="{3D461CE9-051C-4AB8-8921-79560DFE6D8F}" destId="{DE8FB8EB-6468-48A3-9CEA-B3D52C6DED95}" srcOrd="1" destOrd="0" presId="urn:microsoft.com/office/officeart/2005/8/layout/vList6"/>
    <dgm:cxn modelId="{656EDC48-A0C2-4D4A-89C4-5E98DAF52C5E}" type="presParOf" srcId="{BC515139-A4F5-4507-A1A3-7524269E8912}" destId="{1E7293EC-A43A-40C3-8903-A0BA5DC3EC4B}" srcOrd="1" destOrd="0" presId="urn:microsoft.com/office/officeart/2005/8/layout/vList6"/>
    <dgm:cxn modelId="{4F9D8554-FBA6-488E-9B1B-5493B3A2C4D1}" type="presParOf" srcId="{BC515139-A4F5-4507-A1A3-7524269E8912}" destId="{19F0DFEC-4B24-4FFD-A4B3-94C616CD7550}" srcOrd="2" destOrd="0" presId="urn:microsoft.com/office/officeart/2005/8/layout/vList6"/>
    <dgm:cxn modelId="{10146DEC-7277-4DAD-8E3B-CF91442227D5}" type="presParOf" srcId="{19F0DFEC-4B24-4FFD-A4B3-94C616CD7550}" destId="{A8740872-F82F-4B6E-AC69-DB3C13CE2756}" srcOrd="0" destOrd="0" presId="urn:microsoft.com/office/officeart/2005/8/layout/vList6"/>
    <dgm:cxn modelId="{190808B7-3E81-42DC-A29C-8A4E6419BF8E}" type="presParOf" srcId="{19F0DFEC-4B24-4FFD-A4B3-94C616CD7550}" destId="{C49AA58B-BA9C-411B-892A-30645D7B424E}" srcOrd="1" destOrd="0" presId="urn:microsoft.com/office/officeart/2005/8/layout/vList6"/>
    <dgm:cxn modelId="{7585B91D-2FDF-4EA9-977A-199F137F73E4}" type="presParOf" srcId="{BC515139-A4F5-4507-A1A3-7524269E8912}" destId="{B800C9A0-53C3-477F-A51A-C1464773AC88}" srcOrd="3" destOrd="0" presId="urn:microsoft.com/office/officeart/2005/8/layout/vList6"/>
    <dgm:cxn modelId="{F9C3594A-5AA6-41D3-9989-C4113D6A519C}" type="presParOf" srcId="{BC515139-A4F5-4507-A1A3-7524269E8912}" destId="{1BE306E9-5574-46EC-8A24-F14B299BCBF7}" srcOrd="4" destOrd="0" presId="urn:microsoft.com/office/officeart/2005/8/layout/vList6"/>
    <dgm:cxn modelId="{E178DB92-756A-4A13-8AEE-8923499E8F06}" type="presParOf" srcId="{1BE306E9-5574-46EC-8A24-F14B299BCBF7}" destId="{A66C1F01-C42B-4458-9099-A436EDF28530}" srcOrd="0" destOrd="0" presId="urn:microsoft.com/office/officeart/2005/8/layout/vList6"/>
    <dgm:cxn modelId="{E24CD6B3-537D-4DC9-8B87-3E001167A692}" type="presParOf" srcId="{1BE306E9-5574-46EC-8A24-F14B299BCBF7}" destId="{8572985E-7915-44A8-BA29-09BF8B4D9409}" srcOrd="1" destOrd="0" presId="urn:microsoft.com/office/officeart/2005/8/layout/vList6"/>
    <dgm:cxn modelId="{1174C913-9304-45BF-A9D6-D41797024838}" type="presParOf" srcId="{BC515139-A4F5-4507-A1A3-7524269E8912}" destId="{1436F787-26D9-418E-9861-722AD3AF07C0}" srcOrd="5" destOrd="0" presId="urn:microsoft.com/office/officeart/2005/8/layout/vList6"/>
    <dgm:cxn modelId="{9DA2FE8E-101D-47A0-976C-CDCEB7252C04}" type="presParOf" srcId="{BC515139-A4F5-4507-A1A3-7524269E8912}" destId="{83F566AB-FD70-4456-A2CC-F6D8E7082DFA}" srcOrd="6" destOrd="0" presId="urn:microsoft.com/office/officeart/2005/8/layout/vList6"/>
    <dgm:cxn modelId="{75E577DE-2C17-4480-975F-BD5B10D48728}" type="presParOf" srcId="{83F566AB-FD70-4456-A2CC-F6D8E7082DFA}" destId="{963BCBA1-AA34-4673-AF6F-719442B5B497}" srcOrd="0" destOrd="0" presId="urn:microsoft.com/office/officeart/2005/8/layout/vList6"/>
    <dgm:cxn modelId="{FCBA4B92-2EBA-4213-A4E7-DAF0268FFC3E}" type="presParOf" srcId="{83F566AB-FD70-4456-A2CC-F6D8E7082DFA}" destId="{8980871F-F9BB-4B50-976E-1D2B6C9E0EF4}" srcOrd="1" destOrd="0" presId="urn:microsoft.com/office/officeart/2005/8/layout/vList6"/>
    <dgm:cxn modelId="{22FA9BB5-3780-40DD-82C0-7D6D3C7AA9F2}" type="presParOf" srcId="{BC515139-A4F5-4507-A1A3-7524269E8912}" destId="{E716EEF5-53F0-4E0C-940B-282A697AE54B}" srcOrd="7" destOrd="0" presId="urn:microsoft.com/office/officeart/2005/8/layout/vList6"/>
    <dgm:cxn modelId="{4DF3A6AC-61EC-4C4F-9BCF-7D1134F87C73}" type="presParOf" srcId="{BC515139-A4F5-4507-A1A3-7524269E8912}" destId="{13A7CF68-8253-4268-9257-2151A24B8F2A}" srcOrd="8" destOrd="0" presId="urn:microsoft.com/office/officeart/2005/8/layout/vList6"/>
    <dgm:cxn modelId="{A264D2DC-661D-4B93-AD86-E730FDA8695F}" type="presParOf" srcId="{13A7CF68-8253-4268-9257-2151A24B8F2A}" destId="{C54D49F2-1891-4D1A-A50A-F7C2182D8D29}" srcOrd="0" destOrd="0" presId="urn:microsoft.com/office/officeart/2005/8/layout/vList6"/>
    <dgm:cxn modelId="{F00AFF4D-C1F2-424C-84F6-45A2D8CD9344}" type="presParOf" srcId="{13A7CF68-8253-4268-9257-2151A24B8F2A}" destId="{506EC8D8-243A-4500-A3EE-F0777B6208A5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8FB8EB-6468-48A3-9CEA-B3D52C6DED95}">
      <dsp:nvSpPr>
        <dsp:cNvPr id="0" name=""/>
        <dsp:cNvSpPr/>
      </dsp:nvSpPr>
      <dsp:spPr>
        <a:xfrm>
          <a:off x="3291839" y="1494"/>
          <a:ext cx="4937760" cy="80936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800" kern="1200" dirty="0" err="1" smtClean="0"/>
            <a:t>Partie</a:t>
          </a:r>
          <a:r>
            <a:rPr lang="en-CA" sz="1800" kern="1200" dirty="0" smtClean="0"/>
            <a:t> des operations </a:t>
          </a:r>
          <a:endParaRPr lang="fr-CA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800" kern="1200" dirty="0" err="1" smtClean="0"/>
            <a:t>Doit</a:t>
          </a:r>
          <a:r>
            <a:rPr lang="en-CA" sz="1800" kern="1200" dirty="0" smtClean="0"/>
            <a:t> </a:t>
          </a:r>
          <a:r>
            <a:rPr lang="en-CA" sz="1800" kern="1200" dirty="0" err="1" smtClean="0"/>
            <a:t>être</a:t>
          </a:r>
          <a:r>
            <a:rPr lang="en-CA" sz="1800" kern="1200" dirty="0" smtClean="0"/>
            <a:t> </a:t>
          </a:r>
          <a:r>
            <a:rPr lang="en-CA" sz="1800" kern="1200" dirty="0" err="1" smtClean="0"/>
            <a:t>transféré</a:t>
          </a:r>
          <a:endParaRPr lang="fr-CA" sz="1800" kern="1200" dirty="0"/>
        </a:p>
      </dsp:txBody>
      <dsp:txXfrm>
        <a:off x="3291839" y="102665"/>
        <a:ext cx="4634248" cy="607023"/>
      </dsp:txXfrm>
    </dsp:sp>
    <dsp:sp modelId="{F9142A3F-F11B-4CD8-9D49-3E159A4BDA61}">
      <dsp:nvSpPr>
        <dsp:cNvPr id="0" name=""/>
        <dsp:cNvSpPr/>
      </dsp:nvSpPr>
      <dsp:spPr>
        <a:xfrm>
          <a:off x="0" y="1494"/>
          <a:ext cx="3291840" cy="8093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3300" kern="1200" dirty="0" err="1" smtClean="0"/>
            <a:t>Inventaire</a:t>
          </a:r>
          <a:endParaRPr lang="fr-CA" sz="3300" kern="1200" dirty="0"/>
        </a:p>
      </dsp:txBody>
      <dsp:txXfrm>
        <a:off x="39510" y="41004"/>
        <a:ext cx="3212820" cy="730345"/>
      </dsp:txXfrm>
    </dsp:sp>
    <dsp:sp modelId="{C49AA58B-BA9C-411B-892A-30645D7B424E}">
      <dsp:nvSpPr>
        <dsp:cNvPr id="0" name=""/>
        <dsp:cNvSpPr/>
      </dsp:nvSpPr>
      <dsp:spPr>
        <a:xfrm>
          <a:off x="3291839" y="891796"/>
          <a:ext cx="4937760" cy="80936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800" kern="1200" dirty="0" err="1" smtClean="0"/>
            <a:t>Partie</a:t>
          </a:r>
          <a:r>
            <a:rPr lang="en-CA" sz="1800" kern="1200" dirty="0" smtClean="0"/>
            <a:t> des </a:t>
          </a:r>
          <a:r>
            <a:rPr lang="en-CA" sz="1800" kern="1200" dirty="0" err="1" smtClean="0"/>
            <a:t>opérations</a:t>
          </a:r>
          <a:r>
            <a:rPr lang="en-CA" sz="1800" kern="1200" dirty="0" smtClean="0"/>
            <a:t> </a:t>
          </a:r>
          <a:endParaRPr lang="fr-CA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800" kern="1200" dirty="0" err="1" smtClean="0"/>
            <a:t>Attribut</a:t>
          </a:r>
          <a:r>
            <a:rPr lang="en-CA" sz="1800" kern="1200" dirty="0" smtClean="0"/>
            <a:t> </a:t>
          </a:r>
          <a:r>
            <a:rPr lang="en-CA" sz="1800" kern="1200" dirty="0" err="1" smtClean="0"/>
            <a:t>fiscaux</a:t>
          </a:r>
          <a:r>
            <a:rPr lang="en-CA" sz="1800" kern="1200" dirty="0" smtClean="0"/>
            <a:t> </a:t>
          </a:r>
          <a:endParaRPr lang="fr-CA" sz="1800" kern="1200" dirty="0"/>
        </a:p>
      </dsp:txBody>
      <dsp:txXfrm>
        <a:off x="3291839" y="992967"/>
        <a:ext cx="4634248" cy="607023"/>
      </dsp:txXfrm>
    </dsp:sp>
    <dsp:sp modelId="{A8740872-F82F-4B6E-AC69-DB3C13CE2756}">
      <dsp:nvSpPr>
        <dsp:cNvPr id="0" name=""/>
        <dsp:cNvSpPr/>
      </dsp:nvSpPr>
      <dsp:spPr>
        <a:xfrm>
          <a:off x="0" y="891796"/>
          <a:ext cx="3291840" cy="8093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3300" kern="1200" dirty="0" err="1" smtClean="0"/>
            <a:t>Équipements</a:t>
          </a:r>
          <a:endParaRPr lang="fr-CA" sz="3300" kern="1200" dirty="0"/>
        </a:p>
      </dsp:txBody>
      <dsp:txXfrm>
        <a:off x="39510" y="931306"/>
        <a:ext cx="3212820" cy="730345"/>
      </dsp:txXfrm>
    </dsp:sp>
    <dsp:sp modelId="{8572985E-7915-44A8-BA29-09BF8B4D9409}">
      <dsp:nvSpPr>
        <dsp:cNvPr id="0" name=""/>
        <dsp:cNvSpPr/>
      </dsp:nvSpPr>
      <dsp:spPr>
        <a:xfrm>
          <a:off x="3291839" y="1782098"/>
          <a:ext cx="4937760" cy="80936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800" kern="1200" dirty="0" smtClean="0"/>
            <a:t>Non </a:t>
          </a:r>
          <a:r>
            <a:rPr lang="en-CA" sz="1800" kern="1200" dirty="0" err="1" smtClean="0"/>
            <a:t>essentiel</a:t>
          </a:r>
          <a:endParaRPr lang="fr-CA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800" kern="1200" dirty="0" err="1" smtClean="0"/>
            <a:t>Peut</a:t>
          </a:r>
          <a:r>
            <a:rPr lang="en-CA" sz="1800" kern="1200" dirty="0" smtClean="0"/>
            <a:t> </a:t>
          </a:r>
          <a:r>
            <a:rPr lang="en-CA" sz="1800" kern="1200" dirty="0" err="1" smtClean="0"/>
            <a:t>être</a:t>
          </a:r>
          <a:r>
            <a:rPr lang="en-CA" sz="1800" kern="1200" dirty="0" smtClean="0"/>
            <a:t> </a:t>
          </a:r>
          <a:r>
            <a:rPr lang="en-CA" sz="1800" kern="1200" dirty="0" err="1" smtClean="0"/>
            <a:t>loué</a:t>
          </a:r>
          <a:r>
            <a:rPr lang="en-CA" sz="1800" kern="1200" dirty="0" smtClean="0"/>
            <a:t> du </a:t>
          </a:r>
          <a:r>
            <a:rPr lang="en-CA" sz="1800" kern="1200" dirty="0" err="1" smtClean="0"/>
            <a:t>particulier</a:t>
          </a:r>
          <a:r>
            <a:rPr lang="en-CA" sz="1800" kern="1200" dirty="0" smtClean="0"/>
            <a:t> </a:t>
          </a:r>
          <a:r>
            <a:rPr lang="en-CA" sz="1800" kern="1200" dirty="0" err="1" smtClean="0"/>
            <a:t>propriétaire</a:t>
          </a:r>
          <a:endParaRPr lang="fr-CA" sz="1800" kern="1200" dirty="0"/>
        </a:p>
      </dsp:txBody>
      <dsp:txXfrm>
        <a:off x="3291839" y="1883269"/>
        <a:ext cx="4634248" cy="607023"/>
      </dsp:txXfrm>
    </dsp:sp>
    <dsp:sp modelId="{A66C1F01-C42B-4458-9099-A436EDF28530}">
      <dsp:nvSpPr>
        <dsp:cNvPr id="0" name=""/>
        <dsp:cNvSpPr/>
      </dsp:nvSpPr>
      <dsp:spPr>
        <a:xfrm>
          <a:off x="0" y="1782098"/>
          <a:ext cx="3291840" cy="8093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3300" kern="1200" dirty="0" err="1" smtClean="0"/>
            <a:t>Immeuble</a:t>
          </a:r>
          <a:endParaRPr lang="fr-CA" sz="3300" kern="1200" dirty="0"/>
        </a:p>
      </dsp:txBody>
      <dsp:txXfrm>
        <a:off x="39510" y="1821608"/>
        <a:ext cx="3212820" cy="730345"/>
      </dsp:txXfrm>
    </dsp:sp>
    <dsp:sp modelId="{8980871F-F9BB-4B50-976E-1D2B6C9E0EF4}">
      <dsp:nvSpPr>
        <dsp:cNvPr id="0" name=""/>
        <dsp:cNvSpPr/>
      </dsp:nvSpPr>
      <dsp:spPr>
        <a:xfrm>
          <a:off x="3240355" y="2592289"/>
          <a:ext cx="4937760" cy="80936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800" kern="1200" dirty="0" err="1" smtClean="0"/>
            <a:t>Partie</a:t>
          </a:r>
          <a:r>
            <a:rPr lang="en-CA" sz="1800" kern="1200" dirty="0" smtClean="0"/>
            <a:t> des </a:t>
          </a:r>
          <a:r>
            <a:rPr lang="en-CA" sz="1800" kern="1200" dirty="0" err="1" smtClean="0"/>
            <a:t>opérations</a:t>
          </a:r>
          <a:r>
            <a:rPr lang="en-CA" sz="1800" kern="1200" dirty="0" smtClean="0"/>
            <a:t> </a:t>
          </a:r>
          <a:endParaRPr lang="fr-CA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800" kern="1200" dirty="0" err="1" smtClean="0"/>
            <a:t>Mais</a:t>
          </a:r>
          <a:r>
            <a:rPr lang="en-CA" sz="1800" kern="1200" dirty="0" smtClean="0"/>
            <a:t> </a:t>
          </a:r>
          <a:r>
            <a:rPr lang="en-CA" sz="1800" kern="1200" dirty="0" err="1" smtClean="0"/>
            <a:t>peut</a:t>
          </a:r>
          <a:r>
            <a:rPr lang="en-CA" sz="1800" kern="1200" dirty="0" smtClean="0"/>
            <a:t> </a:t>
          </a:r>
          <a:r>
            <a:rPr lang="en-CA" sz="1800" kern="1200" dirty="0" err="1" smtClean="0"/>
            <a:t>être</a:t>
          </a:r>
          <a:r>
            <a:rPr lang="en-CA" sz="1800" kern="1200" dirty="0" smtClean="0"/>
            <a:t> </a:t>
          </a:r>
          <a:r>
            <a:rPr lang="en-CA" sz="1800" kern="1200" dirty="0" err="1" smtClean="0"/>
            <a:t>sujet</a:t>
          </a:r>
          <a:r>
            <a:rPr lang="en-CA" sz="1800" kern="1200" dirty="0" smtClean="0"/>
            <a:t> à droit  </a:t>
          </a:r>
          <a:r>
            <a:rPr lang="en-CA" sz="1800" kern="1200" dirty="0" err="1" smtClean="0"/>
            <a:t>d’usage</a:t>
          </a:r>
          <a:endParaRPr lang="fr-CA" sz="1800" kern="1200" dirty="0"/>
        </a:p>
      </dsp:txBody>
      <dsp:txXfrm>
        <a:off x="3240355" y="2693460"/>
        <a:ext cx="4634248" cy="607023"/>
      </dsp:txXfrm>
    </dsp:sp>
    <dsp:sp modelId="{963BCBA1-AA34-4673-AF6F-719442B5B497}">
      <dsp:nvSpPr>
        <dsp:cNvPr id="0" name=""/>
        <dsp:cNvSpPr/>
      </dsp:nvSpPr>
      <dsp:spPr>
        <a:xfrm>
          <a:off x="0" y="2672400"/>
          <a:ext cx="3291840" cy="8093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3300" kern="1200" dirty="0" smtClean="0"/>
            <a:t>Intangibles</a:t>
          </a:r>
          <a:endParaRPr lang="fr-CA" sz="3300" kern="1200" dirty="0"/>
        </a:p>
      </dsp:txBody>
      <dsp:txXfrm>
        <a:off x="39510" y="2711910"/>
        <a:ext cx="3212820" cy="730345"/>
      </dsp:txXfrm>
    </dsp:sp>
    <dsp:sp modelId="{506EC8D8-243A-4500-A3EE-F0777B6208A5}">
      <dsp:nvSpPr>
        <dsp:cNvPr id="0" name=""/>
        <dsp:cNvSpPr/>
      </dsp:nvSpPr>
      <dsp:spPr>
        <a:xfrm>
          <a:off x="3240355" y="3456384"/>
          <a:ext cx="4937760" cy="80936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800" kern="1200" dirty="0" smtClean="0"/>
            <a:t>Pas </a:t>
          </a:r>
          <a:r>
            <a:rPr lang="en-CA" sz="1800" kern="1200" dirty="0" err="1" smtClean="0"/>
            <a:t>partie</a:t>
          </a:r>
          <a:r>
            <a:rPr lang="en-CA" sz="1800" kern="1200" dirty="0" smtClean="0"/>
            <a:t> des </a:t>
          </a:r>
          <a:r>
            <a:rPr lang="en-CA" sz="1800" kern="1200" dirty="0" err="1" smtClean="0"/>
            <a:t>opérations</a:t>
          </a:r>
          <a:endParaRPr lang="fr-CA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800" kern="1200" dirty="0" smtClean="0"/>
            <a:t>Ne </a:t>
          </a:r>
          <a:r>
            <a:rPr lang="en-CA" sz="1800" kern="1200" dirty="0" err="1" smtClean="0"/>
            <a:t>doit</a:t>
          </a:r>
          <a:r>
            <a:rPr lang="en-CA" sz="1800" kern="1200" dirty="0" smtClean="0"/>
            <a:t> pas </a:t>
          </a:r>
          <a:r>
            <a:rPr lang="en-CA" sz="1800" kern="1200" dirty="0" err="1" smtClean="0"/>
            <a:t>être</a:t>
          </a:r>
          <a:r>
            <a:rPr lang="en-CA" sz="1800" kern="1200" dirty="0" smtClean="0"/>
            <a:t> </a:t>
          </a:r>
          <a:r>
            <a:rPr lang="en-CA" sz="1800" kern="1200" dirty="0" err="1" smtClean="0"/>
            <a:t>transféré</a:t>
          </a:r>
          <a:r>
            <a:rPr lang="en-CA" sz="1800" kern="1200" dirty="0" smtClean="0"/>
            <a:t> </a:t>
          </a:r>
          <a:r>
            <a:rPr lang="en-CA" sz="1800" kern="1200" dirty="0" err="1" smtClean="0"/>
            <a:t>dans</a:t>
          </a:r>
          <a:r>
            <a:rPr lang="en-CA" sz="1800" kern="1200" dirty="0" smtClean="0"/>
            <a:t> OPCO</a:t>
          </a:r>
          <a:endParaRPr lang="fr-CA" sz="1800" kern="1200" dirty="0"/>
        </a:p>
      </dsp:txBody>
      <dsp:txXfrm>
        <a:off x="3240355" y="3557555"/>
        <a:ext cx="4634248" cy="607023"/>
      </dsp:txXfrm>
    </dsp:sp>
    <dsp:sp modelId="{C54D49F2-1891-4D1A-A50A-F7C2182D8D29}">
      <dsp:nvSpPr>
        <dsp:cNvPr id="0" name=""/>
        <dsp:cNvSpPr/>
      </dsp:nvSpPr>
      <dsp:spPr>
        <a:xfrm>
          <a:off x="0" y="3562702"/>
          <a:ext cx="3291840" cy="8093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3300" kern="1200" dirty="0" smtClean="0"/>
            <a:t>Placements</a:t>
          </a:r>
          <a:endParaRPr lang="fr-CA" sz="3300" kern="1200" dirty="0"/>
        </a:p>
      </dsp:txBody>
      <dsp:txXfrm>
        <a:off x="39510" y="3602212"/>
        <a:ext cx="3212820" cy="7303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DDF38F10-44CE-41ED-958F-DE81D61F59CE}" type="datetimeFigureOut">
              <a:rPr lang="fr-CA" smtClean="0"/>
              <a:t>2014-02-12</a:t>
            </a:fld>
            <a:endParaRPr lang="fr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fr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C89659A7-1979-40E1-9570-EA55DAB928D4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03695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659A7-1979-40E1-9570-EA55DAB928D4}" type="slidenum">
              <a:rPr lang="fr-CA" smtClean="0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96324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659A7-1979-40E1-9570-EA55DAB928D4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88949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659A7-1979-40E1-9570-EA55DAB928D4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17957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659A7-1979-40E1-9570-EA55DAB928D4}" type="slidenum">
              <a:rPr lang="fr-CA" smtClean="0"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478689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659A7-1979-40E1-9570-EA55DAB928D4}" type="slidenum">
              <a:rPr lang="fr-CA" smtClean="0"/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81149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659A7-1979-40E1-9570-EA55DAB928D4}" type="slidenum">
              <a:rPr lang="fr-CA" smtClean="0"/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139418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659A7-1979-40E1-9570-EA55DAB928D4}" type="slidenum">
              <a:rPr lang="fr-CA" smtClean="0"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367014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659A7-1979-40E1-9570-EA55DAB928D4}" type="slidenum">
              <a:rPr lang="fr-CA" smtClean="0"/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170698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659A7-1979-40E1-9570-EA55DAB928D4}" type="slidenum">
              <a:rPr lang="fr-CA" smtClean="0"/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388652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659A7-1979-40E1-9570-EA55DAB928D4}" type="slidenum">
              <a:rPr lang="fr-CA" smtClean="0"/>
              <a:t>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876356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659A7-1979-40E1-9570-EA55DAB928D4}" type="slidenum">
              <a:rPr lang="fr-CA" smtClean="0"/>
              <a:t>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723017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659A7-1979-40E1-9570-EA55DAB928D4}" type="slidenum">
              <a:rPr lang="fr-CA" smtClean="0"/>
              <a:t>12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382517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659A7-1979-40E1-9570-EA55DAB928D4}" type="slidenum">
              <a:rPr lang="fr-CA" smtClean="0"/>
              <a:t>13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574641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659A7-1979-40E1-9570-EA55DAB928D4}" type="slidenum">
              <a:rPr lang="fr-CA" smtClean="0"/>
              <a:t>14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775654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659A7-1979-40E1-9570-EA55DAB928D4}" type="slidenum">
              <a:rPr lang="fr-CA" smtClean="0"/>
              <a:t>15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167168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659A7-1979-40E1-9570-EA55DAB928D4}" type="slidenum">
              <a:rPr lang="fr-CA" smtClean="0"/>
              <a:t>16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072826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659A7-1979-40E1-9570-EA55DAB928D4}" type="slidenum">
              <a:rPr lang="fr-CA" smtClean="0"/>
              <a:t>17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64700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FE0EA-5BD5-4E06-9936-B5823EAAB218}" type="datetimeFigureOut">
              <a:rPr lang="fr-CA" smtClean="0"/>
              <a:t>2014-02-12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A7C307E-00A4-448B-85E4-00219D8D12BE}" type="slidenum">
              <a:rPr lang="fr-CA" smtClean="0"/>
              <a:t>‹#›</a:t>
            </a:fld>
            <a:endParaRPr lang="fr-CA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FE0EA-5BD5-4E06-9936-B5823EAAB218}" type="datetimeFigureOut">
              <a:rPr lang="fr-CA" smtClean="0"/>
              <a:t>2014-02-12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307E-00A4-448B-85E4-00219D8D12BE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FE0EA-5BD5-4E06-9936-B5823EAAB218}" type="datetimeFigureOut">
              <a:rPr lang="fr-CA" smtClean="0"/>
              <a:t>2014-02-12</a:t>
            </a:fld>
            <a:endParaRPr lang="fr-CA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307E-00A4-448B-85E4-00219D8D12BE}" type="slidenum">
              <a:rPr lang="fr-CA" smtClean="0"/>
              <a:t>‹#›</a:t>
            </a:fld>
            <a:endParaRPr lang="fr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FE0EA-5BD5-4E06-9936-B5823EAAB218}" type="datetimeFigureOut">
              <a:rPr lang="fr-CA" smtClean="0"/>
              <a:t>2014-02-12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307E-00A4-448B-85E4-00219D8D12BE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FE0EA-5BD5-4E06-9936-B5823EAAB218}" type="datetimeFigureOut">
              <a:rPr lang="fr-CA" smtClean="0"/>
              <a:t>2014-02-12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307E-00A4-448B-85E4-00219D8D12BE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FE0EA-5BD5-4E06-9936-B5823EAAB218}" type="datetimeFigureOut">
              <a:rPr lang="fr-CA" smtClean="0"/>
              <a:t>2014-02-12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307E-00A4-448B-85E4-00219D8D12BE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FE0EA-5BD5-4E06-9936-B5823EAAB218}" type="datetimeFigureOut">
              <a:rPr lang="fr-CA" smtClean="0"/>
              <a:t>2014-02-12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307E-00A4-448B-85E4-00219D8D12BE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FE0EA-5BD5-4E06-9936-B5823EAAB218}" type="datetimeFigureOut">
              <a:rPr lang="fr-CA" smtClean="0"/>
              <a:t>2014-02-12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307E-00A4-448B-85E4-00219D8D12BE}" type="slidenum">
              <a:rPr lang="fr-CA" smtClean="0"/>
              <a:t>‹#›</a:t>
            </a:fld>
            <a:endParaRPr lang="fr-CA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FE0EA-5BD5-4E06-9936-B5823EAAB218}" type="datetimeFigureOut">
              <a:rPr lang="fr-CA" smtClean="0"/>
              <a:t>2014-02-12</a:t>
            </a:fld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307E-00A4-448B-85E4-00219D8D12BE}" type="slidenum">
              <a:rPr lang="fr-CA" smtClean="0"/>
              <a:t>‹#›</a:t>
            </a:fld>
            <a:endParaRPr lang="fr-CA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FE0EA-5BD5-4E06-9936-B5823EAAB218}" type="datetimeFigureOut">
              <a:rPr lang="fr-CA" smtClean="0"/>
              <a:t>2014-02-12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307E-00A4-448B-85E4-00219D8D12BE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FE0EA-5BD5-4E06-9936-B5823EAAB218}" type="datetimeFigureOut">
              <a:rPr lang="fr-CA" smtClean="0"/>
              <a:t>2014-02-12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307E-00A4-448B-85E4-00219D8D12BE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19FE0EA-5BD5-4E06-9936-B5823EAAB218}" type="datetimeFigureOut">
              <a:rPr lang="fr-CA" smtClean="0"/>
              <a:t>2014-02-12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CA7C307E-00A4-448B-85E4-00219D8D12BE}" type="slidenum">
              <a:rPr lang="fr-CA" smtClean="0"/>
              <a:t>‹#›</a:t>
            </a:fld>
            <a:endParaRPr lang="fr-CA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868F8B5-CA54-4DD7-83ED-60D3C0127365}" type="datetime1">
              <a:rPr lang="fr-FR"/>
              <a:pPr>
                <a:defRPr/>
              </a:pPr>
              <a:t>12/02/2014</a:t>
            </a:fld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5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A" dirty="0" smtClean="0"/>
              <a:t>Cours 5 – Étape de vie </a:t>
            </a:r>
            <a:r>
              <a:rPr lang="fr-CA" smtClean="0"/>
              <a:t>de l’entreprise</a:t>
            </a:r>
            <a:endParaRPr lang="fr-CA" dirty="0"/>
          </a:p>
        </p:txBody>
      </p:sp>
      <p:sp>
        <p:nvSpPr>
          <p:cNvPr id="10245" name="Rectangle 5"/>
          <p:cNvSpPr>
            <a:spLocks noGrp="1"/>
          </p:cNvSpPr>
          <p:nvPr>
            <p:ph type="ctrTitle"/>
          </p:nvPr>
        </p:nvSpPr>
        <p:spPr bwMode="auto">
          <a:xfrm>
            <a:off x="611560" y="3140968"/>
            <a:ext cx="6629400" cy="1219201"/>
          </a:xfrm>
        </p:spPr>
        <p:txBody>
          <a:bodyPr wrap="square" tIns="4572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>
              <a:defRPr/>
            </a:pPr>
            <a:r>
              <a:rPr lang="en-CA" sz="4100" dirty="0" smtClean="0"/>
              <a:t>PLANIFICATION FISCALE TESTAMENTAIRE</a:t>
            </a: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04200" y="6477000"/>
            <a:ext cx="733425" cy="274638"/>
          </a:xfrm>
          <a:prstGeom prst="rect">
            <a:avLst/>
          </a:prstGeom>
          <a:noFill/>
        </p:spPr>
        <p:txBody>
          <a:bodyPr b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A01A15A-67D5-4249-ABF8-699B3F2C734A}" type="slidenum">
              <a:rPr lang="fr-FR" sz="120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fr-FR" sz="1200" dirty="0">
              <a:solidFill>
                <a:schemeClr val="tx1">
                  <a:tint val="9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1560" y="5661248"/>
            <a:ext cx="669674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211288" y="5661248"/>
            <a:ext cx="5977136" cy="673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 cap="all" spc="3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fr-CA" altLang="fr-FR" smtClean="0"/>
              <a:t>Michel Maher</a:t>
            </a:r>
          </a:p>
          <a:p>
            <a:pPr>
              <a:lnSpc>
                <a:spcPct val="80000"/>
              </a:lnSpc>
              <a:defRPr/>
            </a:pPr>
            <a:r>
              <a:rPr lang="fr-CA" altLang="fr-FR" sz="1000" b="1" smtClean="0"/>
              <a:t>Faculté de droit, Université d’Ottawa </a:t>
            </a:r>
            <a:br>
              <a:rPr lang="fr-CA" altLang="fr-FR" sz="1000" b="1" smtClean="0"/>
            </a:br>
            <a:r>
              <a:rPr lang="fr-CA" altLang="fr-FR" sz="1000" b="1" smtClean="0"/>
              <a:t>Ottawa (Ontario) Canada </a:t>
            </a:r>
            <a:endParaRPr lang="fr-CA" altLang="fr-FR" sz="1000" b="1" dirty="0" smtClean="0"/>
          </a:p>
        </p:txBody>
      </p:sp>
    </p:spTree>
    <p:extLst>
      <p:ext uri="{BB962C8B-B14F-4D97-AF65-F5344CB8AC3E}">
        <p14:creationId xmlns:p14="http://schemas.microsoft.com/office/powerpoint/2010/main" val="18094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err="1" smtClean="0"/>
              <a:t>Revenu</a:t>
            </a:r>
            <a:r>
              <a:rPr lang="en-CA" dirty="0" smtClean="0"/>
              <a:t> </a:t>
            </a:r>
            <a:r>
              <a:rPr lang="en-CA" dirty="0" err="1" smtClean="0"/>
              <a:t>d’entreprise</a:t>
            </a:r>
            <a:r>
              <a:rPr lang="en-CA" dirty="0" smtClean="0"/>
              <a:t>,</a:t>
            </a:r>
            <a:r>
              <a:rPr lang="en-CA" baseline="0" dirty="0" smtClean="0"/>
              <a:t> et après …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err="1" smtClean="0"/>
              <a:t>Généralités</a:t>
            </a:r>
            <a:endParaRPr lang="en-CA" dirty="0" smtClean="0"/>
          </a:p>
          <a:p>
            <a:r>
              <a:rPr lang="en-CA" dirty="0" err="1" smtClean="0"/>
              <a:t>Création</a:t>
            </a:r>
            <a:r>
              <a:rPr lang="en-CA" dirty="0" smtClean="0"/>
              <a:t> et Structure de </a:t>
            </a:r>
            <a:r>
              <a:rPr lang="en-CA" dirty="0" err="1" smtClean="0"/>
              <a:t>l’entreprise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34162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Vous avez</a:t>
            </a:r>
            <a:r>
              <a:rPr lang="fr-CA" baseline="0" dirty="0" smtClean="0"/>
              <a:t> du revenu d’entreprise</a:t>
            </a:r>
            <a:endParaRPr lang="fr-CA" dirty="0"/>
          </a:p>
        </p:txBody>
      </p:sp>
      <p:sp>
        <p:nvSpPr>
          <p:cNvPr id="4" name="Isosceles Triangle 3"/>
          <p:cNvSpPr/>
          <p:nvPr/>
        </p:nvSpPr>
        <p:spPr>
          <a:xfrm>
            <a:off x="323528" y="1739795"/>
            <a:ext cx="1584176" cy="1800200"/>
          </a:xfrm>
          <a:prstGeom prst="triangl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 smtClean="0"/>
              <a:t>FT</a:t>
            </a:r>
            <a:endParaRPr lang="fr-CA" dirty="0"/>
          </a:p>
        </p:txBody>
      </p:sp>
      <p:sp>
        <p:nvSpPr>
          <p:cNvPr id="5" name="Isosceles Triangle 4"/>
          <p:cNvSpPr/>
          <p:nvPr/>
        </p:nvSpPr>
        <p:spPr>
          <a:xfrm>
            <a:off x="7425198" y="4836727"/>
            <a:ext cx="829856" cy="1256569"/>
          </a:xfrm>
          <a:prstGeom prst="triangl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" name="Rounded Rectangle 5"/>
          <p:cNvSpPr/>
          <p:nvPr/>
        </p:nvSpPr>
        <p:spPr>
          <a:xfrm>
            <a:off x="1691680" y="1739795"/>
            <a:ext cx="2016224" cy="756084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 smtClean="0"/>
              <a:t>S.D.P. ABC</a:t>
            </a:r>
            <a:endParaRPr lang="fr-CA" dirty="0"/>
          </a:p>
        </p:txBody>
      </p:sp>
      <p:sp>
        <p:nvSpPr>
          <p:cNvPr id="7" name="Rounded Rectangle 6"/>
          <p:cNvSpPr/>
          <p:nvPr/>
        </p:nvSpPr>
        <p:spPr>
          <a:xfrm>
            <a:off x="7010276" y="3574396"/>
            <a:ext cx="1810195" cy="574684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 smtClean="0"/>
              <a:t>ETF</a:t>
            </a:r>
            <a:endParaRPr lang="fr-CA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6598947" y="1772816"/>
            <a:ext cx="0" cy="4320480"/>
          </a:xfrm>
          <a:prstGeom prst="line">
            <a:avLst/>
          </a:prstGeom>
          <a:ln w="34925">
            <a:solidFill>
              <a:schemeClr val="accent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481465" y="1511493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 smtClean="0"/>
              <a:t>Can </a:t>
            </a:r>
            <a:endParaRPr lang="fr-CA" dirty="0"/>
          </a:p>
        </p:txBody>
      </p:sp>
      <p:sp>
        <p:nvSpPr>
          <p:cNvPr id="11" name="TextBox 10"/>
          <p:cNvSpPr txBox="1"/>
          <p:nvPr/>
        </p:nvSpPr>
        <p:spPr>
          <a:xfrm>
            <a:off x="6598947" y="1788965"/>
            <a:ext cx="8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 smtClean="0"/>
              <a:t>E.U.A.</a:t>
            </a:r>
            <a:endParaRPr lang="fr-CA" dirty="0"/>
          </a:p>
        </p:txBody>
      </p:sp>
      <p:sp>
        <p:nvSpPr>
          <p:cNvPr id="12" name="Rectangle 11"/>
          <p:cNvSpPr/>
          <p:nvPr/>
        </p:nvSpPr>
        <p:spPr>
          <a:xfrm>
            <a:off x="1691680" y="5301208"/>
            <a:ext cx="1224136" cy="56771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 smtClean="0"/>
              <a:t>M. B</a:t>
            </a:r>
            <a:endParaRPr lang="fr-CA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331640" y="3645024"/>
            <a:ext cx="720080" cy="1512168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267744" y="2708920"/>
            <a:ext cx="288032" cy="2448272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Vertical Scroll 21"/>
          <p:cNvSpPr/>
          <p:nvPr/>
        </p:nvSpPr>
        <p:spPr>
          <a:xfrm>
            <a:off x="2987824" y="2751310"/>
            <a:ext cx="1080120" cy="1119107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2915816" y="4077072"/>
            <a:ext cx="612068" cy="108012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4067944" y="1900451"/>
            <a:ext cx="1464538" cy="51569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 smtClean="0"/>
              <a:t>S.D.P. CDE</a:t>
            </a:r>
            <a:endParaRPr lang="fr-CA" dirty="0"/>
          </a:p>
        </p:txBody>
      </p:sp>
      <p:sp>
        <p:nvSpPr>
          <p:cNvPr id="28" name="Isosceles Triangle 27"/>
          <p:cNvSpPr/>
          <p:nvPr/>
        </p:nvSpPr>
        <p:spPr>
          <a:xfrm>
            <a:off x="4259328" y="2564905"/>
            <a:ext cx="1273154" cy="1290898"/>
          </a:xfrm>
          <a:prstGeom prst="triangl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 smtClean="0"/>
              <a:t>FFM</a:t>
            </a:r>
            <a:endParaRPr lang="fr-CA" dirty="0"/>
          </a:p>
        </p:txBody>
      </p:sp>
      <p:cxnSp>
        <p:nvCxnSpPr>
          <p:cNvPr id="30" name="Straight Arrow Connector 29"/>
          <p:cNvCxnSpPr/>
          <p:nvPr/>
        </p:nvCxnSpPr>
        <p:spPr>
          <a:xfrm flipH="1">
            <a:off x="3221850" y="4077072"/>
            <a:ext cx="1343512" cy="108012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5262135" y="2564905"/>
            <a:ext cx="0" cy="54006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5436096" y="2564905"/>
            <a:ext cx="0" cy="9750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Michel\AppData\Local\Microsoft\Windows\Temporary Internet Files\Content.IE5\HKRZNJSZ\MC900434814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637" y="2853717"/>
            <a:ext cx="1130310" cy="1130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7" name="Straight Arrow Connector 36"/>
          <p:cNvCxnSpPr/>
          <p:nvPr/>
        </p:nvCxnSpPr>
        <p:spPr>
          <a:xfrm flipH="1">
            <a:off x="3374250" y="3984027"/>
            <a:ext cx="2349878" cy="132556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 descr="C:\Users\Michel\AppData\Local\Microsoft\Windows\Temporary Internet Files\Content.IE5\306P80MN\MC900089312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482" y="4240497"/>
            <a:ext cx="912019" cy="75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0" name="Straight Arrow Connector 39"/>
          <p:cNvCxnSpPr/>
          <p:nvPr/>
        </p:nvCxnSpPr>
        <p:spPr>
          <a:xfrm flipH="1">
            <a:off x="3406791" y="4887162"/>
            <a:ext cx="2061846" cy="54006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Isosceles Triangle 41"/>
          <p:cNvSpPr/>
          <p:nvPr/>
        </p:nvSpPr>
        <p:spPr>
          <a:xfrm>
            <a:off x="6956813" y="2284732"/>
            <a:ext cx="883313" cy="1094086"/>
          </a:xfrm>
          <a:prstGeom prst="triangl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 smtClean="0"/>
              <a:t>FFM</a:t>
            </a:r>
            <a:endParaRPr lang="fr-CA" dirty="0"/>
          </a:p>
        </p:txBody>
      </p:sp>
      <p:sp>
        <p:nvSpPr>
          <p:cNvPr id="43" name="Vertical Scroll 42"/>
          <p:cNvSpPr/>
          <p:nvPr/>
        </p:nvSpPr>
        <p:spPr>
          <a:xfrm>
            <a:off x="7915373" y="2639895"/>
            <a:ext cx="648072" cy="592574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9" name="Curved Down Arrow 38"/>
          <p:cNvSpPr/>
          <p:nvPr/>
        </p:nvSpPr>
        <p:spPr>
          <a:xfrm rot="9308904">
            <a:off x="2769872" y="5163528"/>
            <a:ext cx="4892178" cy="798833"/>
          </a:xfrm>
          <a:prstGeom prst="curved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tx1"/>
              </a:solidFill>
            </a:endParaRPr>
          </a:p>
        </p:txBody>
      </p:sp>
      <p:sp>
        <p:nvSpPr>
          <p:cNvPr id="45" name="Curved Down Arrow 44"/>
          <p:cNvSpPr/>
          <p:nvPr/>
        </p:nvSpPr>
        <p:spPr>
          <a:xfrm rot="10800000">
            <a:off x="1856304" y="6093296"/>
            <a:ext cx="5828000" cy="698885"/>
          </a:xfrm>
          <a:prstGeom prst="curved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tx1"/>
              </a:solidFill>
            </a:endParaRPr>
          </a:p>
        </p:txBody>
      </p:sp>
      <p:pic>
        <p:nvPicPr>
          <p:cNvPr id="46" name="Picture 2" descr="C:\Users\Michel\AppData\Local\Microsoft\Windows\Temporary Internet Files\Content.IE5\HKRZNJSZ\MC900434814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126" y="1739795"/>
            <a:ext cx="712825" cy="71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835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6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1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1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2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3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8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850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900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95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3500"/>
                            </p:stCondLst>
                            <p:childTnLst>
                              <p:par>
                                <p:cTn id="1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4000"/>
                            </p:stCondLst>
                            <p:childTnLst>
                              <p:par>
                                <p:cTn id="128" presetID="6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8000"/>
                            </p:stCondLst>
                            <p:childTnLst>
                              <p:par>
                                <p:cTn id="1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1" grpId="0"/>
      <p:bldP spid="22" grpId="0" animBg="1"/>
      <p:bldP spid="27" grpId="0" animBg="1"/>
      <p:bldP spid="28" grpId="0" animBg="1"/>
      <p:bldP spid="42" grpId="0" animBg="1"/>
      <p:bldP spid="43" grpId="0" animBg="1"/>
      <p:bldP spid="39" grpId="0" animBg="1"/>
      <p:bldP spid="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VOUS N’AVEZ PLUS DE REVENU</a:t>
            </a:r>
            <a:r>
              <a:rPr lang="fr-CA" baseline="0" dirty="0" smtClean="0"/>
              <a:t> D’ENTREPRISE</a:t>
            </a:r>
            <a:endParaRPr lang="fr-CA" dirty="0"/>
          </a:p>
        </p:txBody>
      </p:sp>
      <p:pic>
        <p:nvPicPr>
          <p:cNvPr id="2050" name="Picture 2" descr="C:\Users\Michel\AppData\Local\Microsoft\Windows\Temporary Internet Files\Content.IE5\6DQZWV41\MC90031979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861" y="4028301"/>
            <a:ext cx="990351" cy="929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Program Files (x86)\Microsoft Office\MEDIA\CAGCAT10\j0185604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438" y="4005064"/>
            <a:ext cx="922337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20539" y="1901784"/>
            <a:ext cx="1224136" cy="56771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 smtClean="0"/>
              <a:t>M. B</a:t>
            </a:r>
            <a:endParaRPr lang="fr-CA" dirty="0"/>
          </a:p>
        </p:txBody>
      </p:sp>
      <p:sp>
        <p:nvSpPr>
          <p:cNvPr id="8" name="Rectangle 7"/>
          <p:cNvSpPr/>
          <p:nvPr/>
        </p:nvSpPr>
        <p:spPr>
          <a:xfrm>
            <a:off x="3347864" y="1901784"/>
            <a:ext cx="1224136" cy="56771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 smtClean="0"/>
              <a:t>M. B</a:t>
            </a:r>
            <a:endParaRPr lang="fr-CA" dirty="0"/>
          </a:p>
        </p:txBody>
      </p:sp>
      <p:sp>
        <p:nvSpPr>
          <p:cNvPr id="9" name="Rectangle 8"/>
          <p:cNvSpPr/>
          <p:nvPr/>
        </p:nvSpPr>
        <p:spPr>
          <a:xfrm>
            <a:off x="3402111" y="2852936"/>
            <a:ext cx="1224136" cy="56771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 err="1" smtClean="0"/>
              <a:t>opco</a:t>
            </a:r>
            <a:endParaRPr lang="fr-CA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20539" y="5877272"/>
            <a:ext cx="5679653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232606" y="5373216"/>
            <a:ext cx="1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3851920" y="5373216"/>
            <a:ext cx="1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40979" y="4957840"/>
            <a:ext cx="1008112" cy="1993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14" name="Straight Connector 13"/>
          <p:cNvCxnSpPr/>
          <p:nvPr/>
        </p:nvCxnSpPr>
        <p:spPr>
          <a:xfrm>
            <a:off x="2555776" y="1700808"/>
            <a:ext cx="0" cy="47525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99592" y="626867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 smtClean="0"/>
              <a:t>2010</a:t>
            </a:r>
            <a:endParaRPr lang="fr-CA" dirty="0"/>
          </a:p>
        </p:txBody>
      </p:sp>
      <p:sp>
        <p:nvSpPr>
          <p:cNvPr id="20" name="TextBox 19"/>
          <p:cNvSpPr txBox="1"/>
          <p:nvPr/>
        </p:nvSpPr>
        <p:spPr>
          <a:xfrm>
            <a:off x="3493861" y="626867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 smtClean="0"/>
              <a:t>2025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3144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SRUCTURE DE L’ENTREPRISE</a:t>
            </a:r>
            <a:endParaRPr lang="fr-CA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706057"/>
              </p:ext>
            </p:extLst>
          </p:nvPr>
        </p:nvGraphicFramePr>
        <p:xfrm>
          <a:off x="467544" y="1628800"/>
          <a:ext cx="8208910" cy="5121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1114006"/>
                <a:gridCol w="1287672"/>
                <a:gridCol w="1207192"/>
                <a:gridCol w="1046234"/>
                <a:gridCol w="1609590"/>
              </a:tblGrid>
              <a:tr h="417441"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EPU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SDP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SPA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Coop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err="1" smtClean="0"/>
                        <a:t>Fiducie</a:t>
                      </a:r>
                      <a:endParaRPr lang="fr-CA" dirty="0"/>
                    </a:p>
                  </a:txBody>
                  <a:tcPr/>
                </a:tc>
              </a:tr>
              <a:tr h="417441">
                <a:tc>
                  <a:txBody>
                    <a:bodyPr/>
                    <a:lstStyle/>
                    <a:p>
                      <a:r>
                        <a:rPr lang="en-CA" dirty="0" err="1" smtClean="0"/>
                        <a:t>Création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Simple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Convention de </a:t>
                      </a:r>
                      <a:r>
                        <a:rPr lang="en-CA" dirty="0" err="1" smtClean="0"/>
                        <a:t>société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err="1" smtClean="0"/>
                        <a:t>Dépot</a:t>
                      </a:r>
                      <a:r>
                        <a:rPr lang="en-CA" baseline="0" dirty="0" smtClean="0"/>
                        <a:t> de </a:t>
                      </a:r>
                      <a:r>
                        <a:rPr lang="en-CA" baseline="0" dirty="0" err="1" smtClean="0"/>
                        <a:t>statuts</a:t>
                      </a:r>
                      <a:r>
                        <a:rPr lang="en-CA" baseline="0" dirty="0" smtClean="0"/>
                        <a:t> 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err="1" smtClean="0"/>
                        <a:t>Acte</a:t>
                      </a:r>
                      <a:r>
                        <a:rPr lang="en-CA" dirty="0" smtClean="0"/>
                        <a:t> </a:t>
                      </a:r>
                      <a:r>
                        <a:rPr lang="en-CA" dirty="0" err="1" smtClean="0"/>
                        <a:t>fiduciaire</a:t>
                      </a:r>
                      <a:endParaRPr lang="fr-CA" dirty="0"/>
                    </a:p>
                  </a:txBody>
                  <a:tcPr/>
                </a:tc>
              </a:tr>
              <a:tr h="417441">
                <a:tc>
                  <a:txBody>
                    <a:bodyPr/>
                    <a:lstStyle/>
                    <a:p>
                      <a:r>
                        <a:rPr lang="en-CA" dirty="0" err="1" smtClean="0"/>
                        <a:t>Durée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</a:tr>
              <a:tr h="720514">
                <a:tc>
                  <a:txBody>
                    <a:bodyPr/>
                    <a:lstStyle/>
                    <a:p>
                      <a:r>
                        <a:rPr lang="en-CA" dirty="0" err="1" smtClean="0"/>
                        <a:t>Responsabilités</a:t>
                      </a:r>
                      <a:r>
                        <a:rPr lang="en-CA" baseline="0" dirty="0" smtClean="0"/>
                        <a:t> 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err="1" smtClean="0"/>
                        <a:t>Illimité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err="1" smtClean="0"/>
                        <a:t>Illimité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err="1" smtClean="0"/>
                        <a:t>Limité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err="1" smtClean="0"/>
                        <a:t>Limité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err="1" smtClean="0"/>
                        <a:t>Limité</a:t>
                      </a:r>
                      <a:endParaRPr lang="fr-CA" dirty="0"/>
                    </a:p>
                  </a:txBody>
                  <a:tcPr/>
                </a:tc>
              </a:tr>
              <a:tr h="417441">
                <a:tc>
                  <a:txBody>
                    <a:bodyPr/>
                    <a:lstStyle/>
                    <a:p>
                      <a:r>
                        <a:rPr lang="en-CA" dirty="0" err="1" smtClean="0"/>
                        <a:t>Traitement</a:t>
                      </a:r>
                      <a:r>
                        <a:rPr lang="en-CA" baseline="0" dirty="0" smtClean="0"/>
                        <a:t> fiscal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err="1" smtClean="0"/>
                        <a:t>Taux</a:t>
                      </a:r>
                      <a:r>
                        <a:rPr lang="en-CA" sz="1600" dirty="0" smtClean="0"/>
                        <a:t> des </a:t>
                      </a:r>
                      <a:r>
                        <a:rPr lang="en-CA" sz="1600" dirty="0" err="1" smtClean="0"/>
                        <a:t>particuliers</a:t>
                      </a:r>
                      <a:endParaRPr lang="fr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err="1" smtClean="0"/>
                        <a:t>Taux</a:t>
                      </a:r>
                      <a:r>
                        <a:rPr lang="en-CA" sz="1600" dirty="0" smtClean="0"/>
                        <a:t> des </a:t>
                      </a:r>
                      <a:r>
                        <a:rPr lang="en-CA" sz="1600" dirty="0" err="1" smtClean="0"/>
                        <a:t>particuliers</a:t>
                      </a:r>
                      <a:endParaRPr lang="fr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err="1" smtClean="0"/>
                        <a:t>Taux</a:t>
                      </a:r>
                      <a:r>
                        <a:rPr lang="en-CA" sz="1600" dirty="0" smtClean="0"/>
                        <a:t> des </a:t>
                      </a:r>
                      <a:r>
                        <a:rPr lang="en-CA" sz="1600" dirty="0" err="1" smtClean="0"/>
                        <a:t>sociétés</a:t>
                      </a:r>
                      <a:endParaRPr lang="fr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err="1" smtClean="0"/>
                        <a:t>Taux</a:t>
                      </a:r>
                      <a:r>
                        <a:rPr lang="en-CA" sz="1400" dirty="0" smtClean="0"/>
                        <a:t> des </a:t>
                      </a:r>
                      <a:r>
                        <a:rPr lang="en-CA" sz="1400" dirty="0" err="1" smtClean="0"/>
                        <a:t>sociétés</a:t>
                      </a:r>
                      <a:r>
                        <a:rPr lang="en-CA" sz="1400" dirty="0" smtClean="0"/>
                        <a:t> +</a:t>
                      </a:r>
                      <a:r>
                        <a:rPr lang="en-CA" sz="1400" dirty="0" err="1" smtClean="0"/>
                        <a:t>avantages</a:t>
                      </a:r>
                      <a:endParaRPr lang="fr-CA" sz="1400" dirty="0" smtClean="0"/>
                    </a:p>
                    <a:p>
                      <a:endParaRPr lang="fr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err="1" smtClean="0"/>
                        <a:t>Selon</a:t>
                      </a:r>
                      <a:r>
                        <a:rPr lang="en-CA" sz="1600" baseline="0" dirty="0" smtClean="0"/>
                        <a:t> redistribution</a:t>
                      </a:r>
                      <a:endParaRPr lang="fr-CA" sz="1600" dirty="0"/>
                    </a:p>
                  </a:txBody>
                  <a:tcPr/>
                </a:tc>
              </a:tr>
              <a:tr h="417441">
                <a:tc>
                  <a:txBody>
                    <a:bodyPr/>
                    <a:lstStyle/>
                    <a:p>
                      <a:r>
                        <a:rPr lang="en-CA" dirty="0" err="1" smtClean="0"/>
                        <a:t>Financement</a:t>
                      </a:r>
                      <a:r>
                        <a:rPr lang="en-CA" dirty="0" smtClean="0"/>
                        <a:t> 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err="1" smtClean="0"/>
                        <a:t>Limité</a:t>
                      </a:r>
                      <a:r>
                        <a:rPr lang="en-CA" sz="1600" dirty="0" smtClean="0"/>
                        <a:t> </a:t>
                      </a:r>
                      <a:endParaRPr lang="fr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err="1" smtClean="0"/>
                        <a:t>Limité</a:t>
                      </a:r>
                      <a:r>
                        <a:rPr lang="en-CA" sz="1600" dirty="0" smtClean="0"/>
                        <a:t> </a:t>
                      </a:r>
                      <a:endParaRPr lang="fr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Marché public </a:t>
                      </a:r>
                      <a:br>
                        <a:rPr lang="en-CA" sz="1600" dirty="0" smtClean="0"/>
                      </a:br>
                      <a:r>
                        <a:rPr lang="en-CA" sz="1600" dirty="0" err="1" smtClean="0"/>
                        <a:t>Boursier</a:t>
                      </a:r>
                      <a:endParaRPr lang="fr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err="1" smtClean="0"/>
                        <a:t>Selon</a:t>
                      </a:r>
                      <a:r>
                        <a:rPr lang="en-CA" sz="1600" dirty="0" smtClean="0"/>
                        <a:t> </a:t>
                      </a:r>
                      <a:r>
                        <a:rPr lang="en-CA" sz="1600" dirty="0" err="1" smtClean="0"/>
                        <a:t>l’apport</a:t>
                      </a:r>
                      <a:r>
                        <a:rPr lang="en-CA" sz="1600" dirty="0" smtClean="0"/>
                        <a:t> </a:t>
                      </a:r>
                      <a:endParaRPr lang="fr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…</a:t>
                      </a:r>
                      <a:endParaRPr lang="fr-CA" sz="1600" dirty="0"/>
                    </a:p>
                  </a:txBody>
                  <a:tcPr/>
                </a:tc>
              </a:tr>
              <a:tr h="417441">
                <a:tc>
                  <a:txBody>
                    <a:bodyPr/>
                    <a:lstStyle/>
                    <a:p>
                      <a:r>
                        <a:rPr lang="en-CA" dirty="0" smtClean="0"/>
                        <a:t>Prise de </a:t>
                      </a:r>
                      <a:r>
                        <a:rPr lang="en-CA" baseline="0" dirty="0" err="1" smtClean="0"/>
                        <a:t>décisions</a:t>
                      </a:r>
                      <a:r>
                        <a:rPr lang="en-CA" baseline="0" dirty="0" smtClean="0"/>
                        <a:t> 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Simple</a:t>
                      </a:r>
                      <a:endParaRPr lang="fr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err="1" smtClean="0"/>
                        <a:t>Complexe</a:t>
                      </a:r>
                      <a:endParaRPr lang="fr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err="1" smtClean="0"/>
                        <a:t>Centralisé</a:t>
                      </a:r>
                      <a:r>
                        <a:rPr lang="en-CA" sz="1600" dirty="0" smtClean="0"/>
                        <a:t> </a:t>
                      </a:r>
                      <a:endParaRPr lang="fr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err="1" smtClean="0"/>
                        <a:t>Décentralisé</a:t>
                      </a:r>
                      <a:endParaRPr lang="fr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976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DÉTENTION DES BIENS</a:t>
            </a:r>
            <a:endParaRPr lang="fr-CA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8482297"/>
              </p:ext>
            </p:extLst>
          </p:nvPr>
        </p:nvGraphicFramePr>
        <p:xfrm>
          <a:off x="395536" y="1772816"/>
          <a:ext cx="8229600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9801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altLang="fr-FR" sz="3800" b="1" dirty="0" smtClean="0"/>
              <a:t>REVENU D’ENTREPRISE</a:t>
            </a:r>
            <a:br>
              <a:rPr lang="fr-CA" altLang="fr-FR" sz="3800" b="1" dirty="0" smtClean="0"/>
            </a:br>
            <a:r>
              <a:rPr lang="fr-CA" altLang="fr-FR" sz="3800" b="1" dirty="0" smtClean="0"/>
              <a:t>RÈGLES GÉNÉRALES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fr-CA" altLang="fr-FR" b="1" dirty="0" smtClean="0"/>
              <a:t>1°	Comptabilité d’exercice</a:t>
            </a:r>
          </a:p>
          <a:p>
            <a:pPr eaLnBrk="1" hangingPunct="1">
              <a:buFont typeface="Wingdings" pitchFamily="2" charset="2"/>
              <a:buNone/>
            </a:pPr>
            <a:r>
              <a:rPr lang="fr-CA" altLang="fr-FR" b="1" dirty="0" smtClean="0"/>
              <a:t>2°	Utilisation des PCGR</a:t>
            </a:r>
          </a:p>
          <a:p>
            <a:pPr eaLnBrk="1" hangingPunct="1">
              <a:buFont typeface="Wingdings" pitchFamily="2" charset="2"/>
              <a:buNone/>
            </a:pPr>
            <a:r>
              <a:rPr lang="fr-CA" altLang="fr-FR" b="1" dirty="0" smtClean="0"/>
              <a:t>3°	Conciliation entre le revenu comptable et fiscal</a:t>
            </a:r>
          </a:p>
        </p:txBody>
      </p:sp>
    </p:spTree>
    <p:extLst>
      <p:ext uri="{BB962C8B-B14F-4D97-AF65-F5344CB8AC3E}">
        <p14:creationId xmlns:p14="http://schemas.microsoft.com/office/powerpoint/2010/main" val="271405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260350"/>
            <a:ext cx="7848600" cy="5048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CA" altLang="fr-FR" sz="2800" b="1" dirty="0" smtClean="0"/>
              <a:t>CONCILIATION </a:t>
            </a:r>
            <a:br>
              <a:rPr lang="fr-CA" altLang="fr-FR" sz="2800" b="1" dirty="0" smtClean="0"/>
            </a:br>
            <a:r>
              <a:rPr lang="fr-CA" altLang="fr-FR" sz="2800" b="1" dirty="0" smtClean="0"/>
              <a:t>REVENU COMPTABLE ET REVENU FISCAL</a:t>
            </a:r>
            <a:r>
              <a:rPr lang="fr-CA" altLang="fr-FR" dirty="0" smtClean="0"/>
              <a:t>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116013" y="1557338"/>
            <a:ext cx="6985000" cy="4535487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9999"/>
                  </a:schemeClr>
                </a:solidFill>
              </a14:hiddenFill>
            </a:ext>
          </a:extLst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500" b="1" dirty="0" smtClean="0"/>
              <a:t>Bénéfice net aux états financiers</a:t>
            </a:r>
            <a:r>
              <a:rPr lang="fr-CA" altLang="fr-FR" sz="1500" dirty="0" smtClean="0"/>
              <a:t> 			</a:t>
            </a:r>
            <a:r>
              <a:rPr lang="fr-CA" altLang="fr-FR" sz="1500" b="1" dirty="0" smtClean="0"/>
              <a:t>X</a:t>
            </a:r>
            <a:br>
              <a:rPr lang="fr-CA" altLang="fr-FR" sz="1500" b="1" dirty="0" smtClean="0"/>
            </a:br>
            <a:endParaRPr lang="fr-CA" altLang="fr-FR" sz="1500" b="1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500" b="1" dirty="0" smtClean="0"/>
              <a:t>Plus :		Charges non déductibles fiscalement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500" dirty="0" smtClean="0"/>
              <a:t>			</a:t>
            </a:r>
            <a:r>
              <a:rPr lang="fr-CA" altLang="fr-FR" sz="1500" b="1" dirty="0" smtClean="0"/>
              <a:t>• Amortissement comptable		 X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500" b="1" dirty="0" smtClean="0"/>
              <a:t>			• Intérêts et pénalités impôts		 X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500" b="1" dirty="0" smtClean="0"/>
              <a:t>			• 50 % des frais de représentation	 X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500" b="1" dirty="0" smtClean="0"/>
              <a:t>			• Provision pour garantie de produits	 X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500" b="1" dirty="0" smtClean="0"/>
              <a:t>			• Cotisation à un club de golf		 X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500" b="1" dirty="0" smtClean="0"/>
              <a:t>			• Perte sur vente d’actif	 	 X</a:t>
            </a:r>
            <a:br>
              <a:rPr lang="fr-CA" altLang="fr-FR" sz="1500" b="1" dirty="0" smtClean="0"/>
            </a:br>
            <a:endParaRPr lang="fr-CA" altLang="fr-FR" sz="1500" b="1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500" b="1" dirty="0" smtClean="0"/>
              <a:t>Moins :		Charges fiscales non inscrites aux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500" b="1" dirty="0" smtClean="0"/>
              <a:t>			états financiers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500" b="1" dirty="0" smtClean="0"/>
              <a:t>			• DPA				(X)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500" b="1" dirty="0" smtClean="0"/>
              <a:t>			• Provision de l’année courante	(X)</a:t>
            </a:r>
            <a:br>
              <a:rPr lang="fr-CA" altLang="fr-FR" sz="1500" b="1" dirty="0" smtClean="0"/>
            </a:br>
            <a:endParaRPr lang="fr-CA" altLang="fr-FR" sz="1500" b="1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500" b="1" dirty="0" smtClean="0"/>
              <a:t>Plus :		Revenus imposables non inscrits aux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500" b="1" dirty="0" smtClean="0"/>
              <a:t>			états financiers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500" b="1" dirty="0" smtClean="0"/>
              <a:t>			• Provision de l’année précédente	 X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500" b="1" dirty="0" smtClean="0"/>
              <a:t>			• Revenus perçus d’avance		 X</a:t>
            </a:r>
            <a:br>
              <a:rPr lang="fr-CA" altLang="fr-FR" sz="1500" b="1" dirty="0" smtClean="0"/>
            </a:br>
            <a:endParaRPr lang="fr-CA" altLang="fr-FR" sz="1500" b="1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500" b="1" dirty="0" smtClean="0"/>
              <a:t>Moins :		Revenus non imposables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500" b="1" dirty="0" smtClean="0"/>
              <a:t>			• Profit sur vente d’actifs		(</a:t>
            </a:r>
            <a:r>
              <a:rPr lang="fr-CA" altLang="fr-FR" sz="1500" b="1" u="sng" dirty="0" smtClean="0"/>
              <a:t>X</a:t>
            </a:r>
            <a:r>
              <a:rPr lang="fr-CA" altLang="fr-FR" sz="1500" b="1" dirty="0" smtClean="0"/>
              <a:t>)</a:t>
            </a:r>
            <a:br>
              <a:rPr lang="fr-CA" altLang="fr-FR" sz="1500" b="1" dirty="0" smtClean="0"/>
            </a:br>
            <a:endParaRPr lang="fr-CA" altLang="fr-FR" sz="1500" b="1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500" b="1" dirty="0" smtClean="0"/>
              <a:t>Revenu (net) fiscal d’entreprise (Article 3)		 </a:t>
            </a:r>
            <a:r>
              <a:rPr lang="fr-CA" altLang="fr-FR" sz="1500" b="1" u="sng" dirty="0" smtClean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90205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fr-CA" altLang="fr-FR" sz="3800" b="1" dirty="0" smtClean="0"/>
              <a:t>REVENU D’ENTREPRISE</a:t>
            </a:r>
            <a:br>
              <a:rPr lang="fr-CA" altLang="fr-FR" sz="3800" b="1" dirty="0" smtClean="0"/>
            </a:br>
            <a:r>
              <a:rPr lang="fr-CA" altLang="fr-FR" sz="3800" b="1" dirty="0" smtClean="0"/>
              <a:t>CALCUL DU REVENU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400" b="1" dirty="0" smtClean="0"/>
              <a:t>A -	Provision (maximum 3 ans)</a:t>
            </a:r>
            <a:endParaRPr lang="fr-CA" altLang="fr-FR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400" dirty="0" smtClean="0"/>
              <a:t>		</a:t>
            </a:r>
            <a:r>
              <a:rPr lang="fr-CA" altLang="fr-FR" sz="2400" dirty="0" smtClean="0">
                <a:sym typeface="Symbol" pitchFamily="18" charset="2"/>
              </a:rPr>
              <a:t></a:t>
            </a:r>
            <a:r>
              <a:rPr lang="fr-CA" altLang="fr-FR" sz="2400" dirty="0" smtClean="0"/>
              <a:t>	Biens autres que les biens immeubles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400" dirty="0" smtClean="0"/>
              <a:t>		</a:t>
            </a:r>
            <a:r>
              <a:rPr lang="fr-CA" altLang="fr-FR" sz="2400" dirty="0" smtClean="0">
                <a:sym typeface="Symbol" pitchFamily="18" charset="2"/>
              </a:rPr>
              <a:t></a:t>
            </a:r>
            <a:r>
              <a:rPr lang="fr-CA" altLang="fr-FR" sz="2400" dirty="0" smtClean="0"/>
              <a:t>	Biens immeubles</a:t>
            </a:r>
            <a:endParaRPr lang="fr-CA" altLang="fr-FR" sz="2400" b="1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400" b="1" dirty="0" smtClean="0"/>
              <a:t>B -	Revenus perçus d’avance</a:t>
            </a:r>
            <a:endParaRPr lang="fr-CA" altLang="fr-FR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400" dirty="0" smtClean="0"/>
              <a:t>		</a:t>
            </a:r>
            <a:r>
              <a:rPr lang="fr-CA" altLang="fr-FR" sz="2400" dirty="0" smtClean="0">
                <a:sym typeface="Symbol" pitchFamily="18" charset="2"/>
              </a:rPr>
              <a:t></a:t>
            </a:r>
            <a:r>
              <a:rPr lang="fr-CA" altLang="fr-FR" sz="2400" dirty="0" smtClean="0"/>
              <a:t>	Montant raisonnable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400" dirty="0" smtClean="0"/>
              <a:t>		</a:t>
            </a:r>
            <a:r>
              <a:rPr lang="fr-CA" altLang="fr-FR" sz="2400" dirty="0" smtClean="0">
                <a:sym typeface="Symbol" pitchFamily="18" charset="2"/>
              </a:rPr>
              <a:t></a:t>
            </a:r>
            <a:r>
              <a:rPr lang="fr-CA" altLang="fr-FR" sz="2400" dirty="0" smtClean="0"/>
              <a:t>	Contenants et bouteilles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400" dirty="0" smtClean="0"/>
              <a:t>		</a:t>
            </a:r>
            <a:r>
              <a:rPr lang="fr-CA" altLang="fr-FR" sz="2400" dirty="0" smtClean="0">
                <a:sym typeface="Symbol" pitchFamily="18" charset="2"/>
              </a:rPr>
              <a:t></a:t>
            </a:r>
            <a:r>
              <a:rPr lang="fr-CA" altLang="fr-FR" sz="2400" dirty="0" smtClean="0"/>
              <a:t>	Denrées alimentaires, boissons et revenus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400" dirty="0" smtClean="0"/>
              <a:t>			de transport (1 seule fois)</a:t>
            </a:r>
          </a:p>
        </p:txBody>
      </p:sp>
    </p:spTree>
    <p:extLst>
      <p:ext uri="{BB962C8B-B14F-4D97-AF65-F5344CB8AC3E}">
        <p14:creationId xmlns:p14="http://schemas.microsoft.com/office/powerpoint/2010/main" val="274398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 altLang="fr-FR" b="1" dirty="0" smtClean="0"/>
              <a:t>ANALYSE DES CHARGES</a:t>
            </a:r>
            <a:r>
              <a:rPr lang="fr-CA" altLang="fr-FR" dirty="0" smtClean="0"/>
              <a:t>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fr-CA" altLang="fr-FR" b="1" smtClean="0"/>
              <a:t>RÈGLES GÉNÉRALES</a:t>
            </a:r>
          </a:p>
          <a:p>
            <a:pPr eaLnBrk="1" hangingPunct="1">
              <a:buFont typeface="Wingdings" pitchFamily="2" charset="2"/>
              <a:buNone/>
            </a:pPr>
            <a:r>
              <a:rPr lang="fr-CA" altLang="fr-FR" b="1" smtClean="0"/>
              <a:t>1er principe</a:t>
            </a:r>
            <a:endParaRPr lang="fr-CA" altLang="fr-FR" smtClean="0"/>
          </a:p>
          <a:p>
            <a:pPr eaLnBrk="1" hangingPunct="1">
              <a:buFont typeface="Wingdings" pitchFamily="2" charset="2"/>
              <a:buNone/>
            </a:pPr>
            <a:r>
              <a:rPr lang="fr-CA" altLang="fr-FR" smtClean="0"/>
              <a:t>	La charge doit être engagée pour  tirer </a:t>
            </a:r>
          </a:p>
          <a:p>
            <a:pPr eaLnBrk="1" hangingPunct="1">
              <a:buFont typeface="Wingdings" pitchFamily="2" charset="2"/>
              <a:buNone/>
            </a:pPr>
            <a:r>
              <a:rPr lang="fr-CA" altLang="fr-FR" smtClean="0"/>
              <a:t>	un revenu d’entreprise ou de bien</a:t>
            </a:r>
            <a:endParaRPr lang="fr-CA" altLang="fr-FR" b="1" smtClean="0"/>
          </a:p>
          <a:p>
            <a:pPr eaLnBrk="1" hangingPunct="1">
              <a:buFont typeface="Wingdings" pitchFamily="2" charset="2"/>
              <a:buNone/>
            </a:pPr>
            <a:r>
              <a:rPr lang="fr-CA" altLang="fr-FR" b="1" smtClean="0"/>
              <a:t>2e principe</a:t>
            </a:r>
            <a:endParaRPr lang="fr-CA" altLang="fr-FR" smtClean="0"/>
          </a:p>
          <a:p>
            <a:pPr eaLnBrk="1" hangingPunct="1">
              <a:buFont typeface="Wingdings" pitchFamily="2" charset="2"/>
              <a:buNone/>
            </a:pPr>
            <a:r>
              <a:rPr lang="fr-CA" altLang="fr-FR" smtClean="0"/>
              <a:t>	La charge est raisonnable eu égard </a:t>
            </a:r>
          </a:p>
          <a:p>
            <a:pPr eaLnBrk="1" hangingPunct="1">
              <a:buFont typeface="Wingdings" pitchFamily="2" charset="2"/>
              <a:buNone/>
            </a:pPr>
            <a:r>
              <a:rPr lang="fr-CA" altLang="fr-FR" smtClean="0"/>
              <a:t>	aux circonstances</a:t>
            </a:r>
          </a:p>
        </p:txBody>
      </p:sp>
    </p:spTree>
    <p:extLst>
      <p:ext uri="{BB962C8B-B14F-4D97-AF65-F5344CB8AC3E}">
        <p14:creationId xmlns:p14="http://schemas.microsoft.com/office/powerpoint/2010/main" val="369981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fr-CA" altLang="fr-FR" sz="3800" b="1" dirty="0" smtClean="0"/>
              <a:t>ANALYSE DES CHARGES</a:t>
            </a:r>
            <a:br>
              <a:rPr lang="fr-CA" altLang="fr-FR" sz="3800" b="1" dirty="0" smtClean="0"/>
            </a:br>
            <a:r>
              <a:rPr lang="fr-CA" altLang="fr-FR" sz="3800" b="1" dirty="0" err="1" smtClean="0"/>
              <a:t>CHARGES</a:t>
            </a:r>
            <a:r>
              <a:rPr lang="fr-CA" altLang="fr-FR" sz="3800" b="1" dirty="0" smtClean="0"/>
              <a:t> NON ADMISSIBLES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dirty="0" smtClean="0">
                <a:sym typeface="r_symbol" charset="2"/>
              </a:rPr>
              <a:t></a:t>
            </a:r>
            <a:r>
              <a:rPr lang="fr-CA" altLang="fr-FR" sz="1600" dirty="0" smtClean="0"/>
              <a:t>	Charges de capital</a:t>
            </a:r>
            <a:endParaRPr lang="fr-CA" altLang="fr-FR" sz="1600" dirty="0" smtClean="0">
              <a:sym typeface="r_symbol" charset="2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dirty="0" smtClean="0">
                <a:sym typeface="r_symbol" charset="2"/>
              </a:rPr>
              <a:t></a:t>
            </a:r>
            <a:r>
              <a:rPr lang="fr-CA" altLang="fr-FR" sz="1600" dirty="0" smtClean="0"/>
              <a:t>	Provision pour amortissement</a:t>
            </a:r>
            <a:endParaRPr lang="fr-CA" altLang="fr-FR" sz="1600" dirty="0" smtClean="0">
              <a:sym typeface="r_symbol" charset="2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dirty="0" smtClean="0">
                <a:sym typeface="r_symbol" charset="2"/>
              </a:rPr>
              <a:t></a:t>
            </a:r>
            <a:r>
              <a:rPr lang="fr-CA" altLang="fr-FR" sz="1600" dirty="0" smtClean="0"/>
              <a:t>	Frais engagés pour gagner un revenu exonéré d’impôt</a:t>
            </a:r>
            <a:endParaRPr lang="fr-CA" altLang="fr-FR" sz="1600" dirty="0" smtClean="0">
              <a:sym typeface="r_symbol" charset="2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dirty="0" smtClean="0">
                <a:sym typeface="r_symbol" charset="2"/>
              </a:rPr>
              <a:t></a:t>
            </a:r>
            <a:r>
              <a:rPr lang="fr-CA" altLang="fr-FR" sz="1600" dirty="0" smtClean="0"/>
              <a:t>	Valeur annuelle des biens</a:t>
            </a:r>
            <a:endParaRPr lang="fr-CA" altLang="fr-FR" sz="1600" dirty="0" smtClean="0">
              <a:sym typeface="r_symbol" charset="2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dirty="0" smtClean="0">
                <a:sym typeface="r_symbol" charset="2"/>
              </a:rPr>
              <a:t></a:t>
            </a:r>
            <a:r>
              <a:rPr lang="fr-CA" altLang="fr-FR" sz="1600" dirty="0" smtClean="0"/>
              <a:t>	Réserves et provisions</a:t>
            </a:r>
            <a:endParaRPr lang="fr-CA" altLang="fr-FR" sz="1600" dirty="0" smtClean="0">
              <a:sym typeface="r_symbol" charset="2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dirty="0" smtClean="0">
                <a:sym typeface="r_symbol" charset="2"/>
              </a:rPr>
              <a:t></a:t>
            </a:r>
            <a:r>
              <a:rPr lang="fr-CA" altLang="fr-FR" sz="1600" dirty="0" smtClean="0"/>
              <a:t>	Frais personnels et de subsistance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dirty="0" smtClean="0"/>
              <a:t>		•	Sauf frais de déplacement</a:t>
            </a:r>
            <a:endParaRPr lang="fr-CA" altLang="fr-FR" sz="1600" dirty="0" smtClean="0">
              <a:sym typeface="r_symbol" charset="2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dirty="0" smtClean="0">
                <a:sym typeface="r_symbol" charset="2"/>
              </a:rPr>
              <a:t></a:t>
            </a:r>
            <a:r>
              <a:rPr lang="fr-CA" altLang="fr-FR" sz="1600" dirty="0" smtClean="0"/>
              <a:t>	Utilisation d’installations récréatives et cotisations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dirty="0" smtClean="0"/>
              <a:t>	à un club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dirty="0" smtClean="0"/>
              <a:t>		•	Bateau, chalet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dirty="0" smtClean="0"/>
              <a:t>		•	Cotisation à un club (golf, tennis…)</a:t>
            </a:r>
            <a:endParaRPr lang="fr-CA" altLang="fr-FR" sz="1600" dirty="0" smtClean="0">
              <a:sym typeface="r_symbol" charset="2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dirty="0" smtClean="0">
                <a:sym typeface="r_symbol" charset="2"/>
              </a:rPr>
              <a:t></a:t>
            </a:r>
            <a:r>
              <a:rPr lang="fr-CA" altLang="fr-FR" sz="1600" dirty="0" smtClean="0"/>
              <a:t>	Dons de bienfaisance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dirty="0" smtClean="0"/>
              <a:t>		•	Crédit d’impôt pour les particuliers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dirty="0" smtClean="0"/>
              <a:t>		•	Déduction du revenu imposable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dirty="0" smtClean="0"/>
              <a:t>			pour les sociétés</a:t>
            </a:r>
          </a:p>
        </p:txBody>
      </p:sp>
    </p:spTree>
    <p:extLst>
      <p:ext uri="{BB962C8B-B14F-4D97-AF65-F5344CB8AC3E}">
        <p14:creationId xmlns:p14="http://schemas.microsoft.com/office/powerpoint/2010/main" val="194749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91512" cy="1354138"/>
          </a:xfrm>
        </p:spPr>
        <p:txBody>
          <a:bodyPr/>
          <a:lstStyle/>
          <a:p>
            <a:pPr eaLnBrk="1" hangingPunct="1"/>
            <a:r>
              <a:rPr lang="fr-CA" altLang="fr-FR" sz="2900" b="1" dirty="0" smtClean="0"/>
              <a:t>ANALYSE DES CHARGES</a:t>
            </a:r>
            <a:br>
              <a:rPr lang="fr-CA" altLang="fr-FR" sz="2900" b="1" dirty="0" smtClean="0"/>
            </a:br>
            <a:r>
              <a:rPr lang="fr-CA" altLang="fr-FR" sz="2900" b="1" dirty="0" err="1" smtClean="0"/>
              <a:t>CHARGES</a:t>
            </a:r>
            <a:r>
              <a:rPr lang="fr-CA" altLang="fr-FR" sz="2900" b="1" dirty="0" smtClean="0"/>
              <a:t> NON ADMISSIBLES (suite)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916113"/>
            <a:ext cx="8229600" cy="45259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smtClean="0">
                <a:sym typeface="r_symbol" charset="2"/>
              </a:rPr>
              <a:t></a:t>
            </a:r>
            <a:r>
              <a:rPr lang="fr-CA" altLang="fr-FR" sz="1600" smtClean="0"/>
              <a:t>	Contributions politiques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smtClean="0"/>
              <a:t>		•	Crédit impôt en partie</a:t>
            </a:r>
            <a:endParaRPr lang="fr-CA" altLang="fr-FR" sz="1600" smtClean="0">
              <a:sym typeface="r_symbol" charset="2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smtClean="0">
                <a:sym typeface="r_symbol" charset="2"/>
              </a:rPr>
              <a:t></a:t>
            </a:r>
            <a:r>
              <a:rPr lang="fr-CA" altLang="fr-FR" sz="1600" smtClean="0"/>
              <a:t>	Frais payés d’avance</a:t>
            </a:r>
            <a:endParaRPr lang="fr-CA" altLang="fr-FR" sz="1600" smtClean="0">
              <a:sym typeface="r_symbol" charset="2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smtClean="0">
                <a:sym typeface="r_symbol" charset="2"/>
              </a:rPr>
              <a:t></a:t>
            </a:r>
            <a:r>
              <a:rPr lang="fr-CA" altLang="fr-FR" sz="1600" smtClean="0"/>
              <a:t>	Bureau à domicile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smtClean="0"/>
              <a:t>		•	Mêmes caractéristiques que l’employé</a:t>
            </a:r>
            <a:endParaRPr lang="fr-CA" altLang="fr-FR" sz="1600" smtClean="0">
              <a:sym typeface="r_symbol" charset="2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smtClean="0">
                <a:sym typeface="r_symbol" charset="2"/>
              </a:rPr>
              <a:t></a:t>
            </a:r>
            <a:r>
              <a:rPr lang="fr-CA" altLang="fr-FR" sz="1600" smtClean="0"/>
              <a:t>	Sommes impayées en fin d’exercice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smtClean="0"/>
              <a:t>		a)	Charge autre que le traitement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smtClean="0"/>
              <a:t>				•	Lien de dépendance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smtClean="0"/>
              <a:t>				•	Impayée après 2 ans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smtClean="0"/>
              <a:t>				•	Ajout au revenu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smtClean="0"/>
              <a:t>			OU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smtClean="0"/>
              <a:t>				•	Production d’un accord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smtClean="0"/>
              <a:t>		b)	Traitement, salaire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smtClean="0"/>
              <a:t>				•	Règle du 180e jour</a:t>
            </a:r>
            <a:endParaRPr lang="fr-CA" altLang="fr-FR" sz="1600" smtClean="0">
              <a:sym typeface="r_symbol" charset="2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smtClean="0">
                <a:sym typeface="r_symbol" charset="2"/>
              </a:rPr>
              <a:t></a:t>
            </a:r>
            <a:r>
              <a:rPr lang="fr-CA" altLang="fr-FR" sz="1600" smtClean="0"/>
              <a:t>	Paiements illégaux</a:t>
            </a:r>
            <a:endParaRPr lang="fr-CA" altLang="fr-FR" sz="1600" smtClean="0">
              <a:sym typeface="r_symbol" charset="2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CA" altLang="fr-FR" sz="1600" smtClean="0">
                <a:sym typeface="r_symbol" charset="2"/>
              </a:rPr>
              <a:t></a:t>
            </a:r>
            <a:r>
              <a:rPr lang="fr-CA" altLang="fr-FR" sz="1600" smtClean="0"/>
              <a:t>	Primes d’assurance-vie</a:t>
            </a:r>
          </a:p>
        </p:txBody>
      </p:sp>
    </p:spTree>
    <p:extLst>
      <p:ext uri="{BB962C8B-B14F-4D97-AF65-F5344CB8AC3E}">
        <p14:creationId xmlns:p14="http://schemas.microsoft.com/office/powerpoint/2010/main" val="213959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fr-CA" altLang="fr-FR" sz="3800" b="1" dirty="0" smtClean="0"/>
              <a:t>BUREAU À DOMICILE</a:t>
            </a:r>
            <a:br>
              <a:rPr lang="fr-CA" altLang="fr-FR" sz="3800" b="1" dirty="0" smtClean="0"/>
            </a:br>
            <a:r>
              <a:rPr lang="fr-CA" altLang="fr-FR" sz="3800" b="1" dirty="0" smtClean="0"/>
              <a:t>ENTREPRISE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000" smtClean="0">
                <a:sym typeface="r_symbol" charset="2"/>
              </a:rPr>
              <a:t></a:t>
            </a:r>
            <a:r>
              <a:rPr lang="fr-CA" altLang="fr-FR" sz="2000" smtClean="0"/>
              <a:t>	Être le principal lieu d’affaires</a:t>
            </a:r>
            <a:endParaRPr lang="fr-CA" altLang="fr-FR" sz="2000" i="1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000" i="1" smtClean="0"/>
              <a:t>ou</a:t>
            </a:r>
            <a:endParaRPr lang="fr-CA" altLang="fr-FR" sz="2000" smtClean="0">
              <a:sym typeface="r_symbol" charset="2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000" smtClean="0">
                <a:sym typeface="r_symbol" charset="2"/>
              </a:rPr>
              <a:t></a:t>
            </a:r>
            <a:r>
              <a:rPr lang="fr-CA" altLang="fr-FR" sz="2000" smtClean="0"/>
              <a:t>	Bureau doit servir exclusivement pour gagner revenu d’entreprise</a:t>
            </a:r>
            <a:endParaRPr lang="fr-CA" altLang="fr-FR" sz="2000" smtClean="0">
              <a:sym typeface="r_symbol" charset="2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000" smtClean="0">
                <a:sym typeface="r_symbol" charset="2"/>
              </a:rPr>
              <a:t></a:t>
            </a:r>
            <a:r>
              <a:rPr lang="fr-CA" altLang="fr-FR" sz="2000" smtClean="0"/>
              <a:t>	Bureau doit servir à rencontrer des clients de façon régulière et continue</a:t>
            </a:r>
            <a:endParaRPr lang="fr-CA" altLang="fr-FR" sz="2000" smtClean="0">
              <a:sym typeface="r_symbol" charset="2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000" smtClean="0">
                <a:sym typeface="r_symbol" charset="2"/>
              </a:rPr>
              <a:t></a:t>
            </a:r>
            <a:r>
              <a:rPr lang="fr-CA" altLang="fr-FR" sz="2000" smtClean="0"/>
              <a:t>	</a:t>
            </a:r>
          </a:p>
          <a:p>
            <a:pPr eaLnBrk="1" hangingPunct="1">
              <a:lnSpc>
                <a:spcPct val="90000"/>
              </a:lnSpc>
            </a:pPr>
            <a:r>
              <a:rPr lang="fr-CA" altLang="fr-FR" sz="2000" smtClean="0"/>
              <a:t>Charges déductibles jusqu’à concurrence du revenu d’entreprise Excédent reportable l’année subséquente</a:t>
            </a:r>
            <a:endParaRPr lang="fr-CA" altLang="fr-FR" sz="2000" smtClean="0">
              <a:sym typeface="r_symbol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fr-CA" altLang="fr-FR" sz="2000" smtClean="0"/>
              <a:t>Au Québec, la déduction est limitée à 50 % des charges admissibles (sauf le chauffage et l’éclairage)</a:t>
            </a:r>
          </a:p>
        </p:txBody>
      </p:sp>
    </p:spTree>
    <p:extLst>
      <p:ext uri="{BB962C8B-B14F-4D97-AF65-F5344CB8AC3E}">
        <p14:creationId xmlns:p14="http://schemas.microsoft.com/office/powerpoint/2010/main" val="29980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424863" cy="1439863"/>
          </a:xfrm>
        </p:spPr>
        <p:txBody>
          <a:bodyPr/>
          <a:lstStyle/>
          <a:p>
            <a:pPr eaLnBrk="1" hangingPunct="1"/>
            <a:r>
              <a:rPr lang="fr-CA" altLang="fr-FR" sz="2400" b="1" dirty="0" smtClean="0"/>
              <a:t>ANALYSE DES CHARGES </a:t>
            </a:r>
            <a:r>
              <a:rPr lang="fr-CA" altLang="fr-FR" sz="2400" b="1" dirty="0" err="1" smtClean="0"/>
              <a:t>CHARGES</a:t>
            </a:r>
            <a:r>
              <a:rPr lang="fr-CA" altLang="fr-FR" sz="2400" b="1" dirty="0" smtClean="0"/>
              <a:t> ADMISSIBLES</a:t>
            </a:r>
            <a:br>
              <a:rPr lang="fr-CA" altLang="fr-FR" sz="2400" b="1" dirty="0" smtClean="0"/>
            </a:br>
            <a:r>
              <a:rPr lang="fr-CA" altLang="fr-FR" sz="2400" b="1" dirty="0" smtClean="0"/>
              <a:t>FRAIS D’AUTOMOBILE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773238"/>
            <a:ext cx="82296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000" smtClean="0">
                <a:sym typeface="r_symbol" charset="2"/>
              </a:rPr>
              <a:t></a:t>
            </a:r>
            <a:r>
              <a:rPr lang="fr-CA" altLang="fr-FR" sz="2000" smtClean="0"/>
              <a:t>	Frais variables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000" smtClean="0"/>
              <a:t>			Essence, entretien, réparation</a:t>
            </a:r>
            <a:endParaRPr lang="fr-CA" altLang="fr-FR" sz="2000" smtClean="0">
              <a:sym typeface="r_symbol" charset="2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000" smtClean="0">
                <a:sym typeface="r_symbol" charset="2"/>
              </a:rPr>
              <a:t></a:t>
            </a:r>
            <a:r>
              <a:rPr lang="fr-CA" altLang="fr-FR" sz="2000" smtClean="0"/>
              <a:t>	Frais fixes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000" smtClean="0"/>
              <a:t>			Amortissement ou frais de location, intérêts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000" smtClean="0"/>
              <a:t>			sur emprunt, assurances, immatriculation</a:t>
            </a:r>
            <a:endParaRPr lang="fr-CA" altLang="fr-FR" sz="2000" smtClean="0">
              <a:sym typeface="r_symbol" charset="2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000" smtClean="0">
                <a:sym typeface="r_symbol" charset="2"/>
              </a:rPr>
              <a:t></a:t>
            </a:r>
            <a:r>
              <a:rPr lang="fr-CA" altLang="fr-FR" sz="2000" smtClean="0"/>
              <a:t>	Coût en capital maximum 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000" smtClean="0"/>
              <a:t>			30 000 $ avant TPS et TVQ</a:t>
            </a:r>
            <a:endParaRPr lang="fr-CA" altLang="fr-FR" sz="2000" smtClean="0">
              <a:sym typeface="r_symbol" charset="2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000" smtClean="0">
                <a:sym typeface="r_symbol" charset="2"/>
              </a:rPr>
              <a:t></a:t>
            </a:r>
            <a:r>
              <a:rPr lang="fr-CA" altLang="fr-FR" sz="2000" smtClean="0"/>
              <a:t>	Frais d’intérêts sur emprunt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000" smtClean="0"/>
              <a:t>			300 $ par période de 30 jours</a:t>
            </a:r>
            <a:endParaRPr lang="fr-CA" altLang="fr-FR" sz="2000" smtClean="0">
              <a:sym typeface="r_symbol" charset="2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000" smtClean="0">
                <a:sym typeface="r_symbol" charset="2"/>
              </a:rPr>
              <a:t></a:t>
            </a:r>
            <a:r>
              <a:rPr lang="fr-CA" altLang="fr-FR" sz="2000" smtClean="0"/>
              <a:t>	Frais de location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000" smtClean="0"/>
              <a:t>			800 $ par période de 30 jours</a:t>
            </a:r>
          </a:p>
        </p:txBody>
      </p:sp>
    </p:spTree>
    <p:extLst>
      <p:ext uri="{BB962C8B-B14F-4D97-AF65-F5344CB8AC3E}">
        <p14:creationId xmlns:p14="http://schemas.microsoft.com/office/powerpoint/2010/main" val="221611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fr-CA" altLang="fr-FR" sz="3800" b="1" dirty="0" smtClean="0"/>
              <a:t>ANALYSE DES CHARGES</a:t>
            </a:r>
            <a:br>
              <a:rPr lang="fr-CA" altLang="fr-FR" sz="3800" b="1" dirty="0" smtClean="0"/>
            </a:br>
            <a:r>
              <a:rPr lang="fr-CA" altLang="fr-FR" sz="3800" b="1" dirty="0" err="1" smtClean="0"/>
              <a:t>CHARGES</a:t>
            </a:r>
            <a:r>
              <a:rPr lang="fr-CA" altLang="fr-FR" sz="3800" b="1" dirty="0" smtClean="0"/>
              <a:t> DÉDUCTIBLES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fr-CA" altLang="fr-FR" sz="2400" b="1" smtClean="0">
                <a:sym typeface="r_symbol" charset="2"/>
              </a:rPr>
              <a:t></a:t>
            </a:r>
            <a:r>
              <a:rPr lang="fr-CA" altLang="fr-FR" sz="2400" b="1" smtClean="0"/>
              <a:t>	RÉSILIATION D’UN BAIL</a:t>
            </a:r>
            <a:endParaRPr lang="fr-CA" altLang="fr-FR" sz="2400" smtClean="0"/>
          </a:p>
          <a:p>
            <a:pPr eaLnBrk="1" hangingPunct="1">
              <a:buFont typeface="Wingdings" pitchFamily="2" charset="2"/>
              <a:buNone/>
            </a:pPr>
            <a:r>
              <a:rPr lang="fr-CA" altLang="fr-FR" sz="2400" smtClean="0"/>
              <a:t>		</a:t>
            </a:r>
            <a:r>
              <a:rPr lang="fr-CA" altLang="fr-FR" sz="2400" smtClean="0">
                <a:sym typeface="Symbol" pitchFamily="18" charset="2"/>
              </a:rPr>
              <a:t></a:t>
            </a:r>
            <a:r>
              <a:rPr lang="fr-CA" altLang="fr-FR" sz="2400" smtClean="0"/>
              <a:t>	Pour le locateur</a:t>
            </a:r>
          </a:p>
          <a:p>
            <a:pPr eaLnBrk="1" hangingPunct="1">
              <a:buFont typeface="Wingdings" pitchFamily="2" charset="2"/>
              <a:buNone/>
            </a:pPr>
            <a:r>
              <a:rPr lang="fr-CA" altLang="fr-FR" sz="2400" smtClean="0"/>
              <a:t>		</a:t>
            </a:r>
            <a:r>
              <a:rPr lang="fr-CA" altLang="fr-FR" sz="2400" smtClean="0">
                <a:sym typeface="Symbol" pitchFamily="18" charset="2"/>
              </a:rPr>
              <a:t></a:t>
            </a:r>
            <a:r>
              <a:rPr lang="fr-CA" altLang="fr-FR" sz="2400" smtClean="0"/>
              <a:t>	Indemnité capitalisée</a:t>
            </a:r>
          </a:p>
          <a:p>
            <a:pPr eaLnBrk="1" hangingPunct="1">
              <a:buFont typeface="Wingdings" pitchFamily="2" charset="2"/>
              <a:buNone/>
            </a:pPr>
            <a:r>
              <a:rPr lang="fr-CA" altLang="fr-FR" sz="2400" smtClean="0"/>
              <a:t>		</a:t>
            </a:r>
            <a:r>
              <a:rPr lang="fr-CA" altLang="fr-FR" sz="2400" smtClean="0">
                <a:sym typeface="Symbol" pitchFamily="18" charset="2"/>
              </a:rPr>
              <a:t></a:t>
            </a:r>
            <a:r>
              <a:rPr lang="fr-CA" altLang="fr-FR" sz="2400" smtClean="0"/>
              <a:t>	Amortissement sur durée restante du bail</a:t>
            </a:r>
            <a:endParaRPr lang="fr-CA" altLang="fr-FR" sz="2400" b="1" smtClean="0">
              <a:sym typeface="r_symbol" charset="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fr-CA" altLang="fr-FR" sz="2400" b="1" smtClean="0">
                <a:sym typeface="r_symbol" charset="2"/>
              </a:rPr>
              <a:t></a:t>
            </a:r>
            <a:r>
              <a:rPr lang="fr-CA" altLang="fr-FR" sz="2400" b="1" smtClean="0"/>
              <a:t>	ALLOCATION POUR USAGE AUTOMOBILE</a:t>
            </a:r>
            <a:endParaRPr lang="fr-CA" altLang="fr-FR" sz="2400" smtClean="0"/>
          </a:p>
          <a:p>
            <a:pPr eaLnBrk="1" hangingPunct="1">
              <a:buFont typeface="Wingdings" pitchFamily="2" charset="2"/>
              <a:buNone/>
            </a:pPr>
            <a:r>
              <a:rPr lang="fr-CA" altLang="fr-FR" sz="2400" smtClean="0"/>
              <a:t>		</a:t>
            </a:r>
            <a:r>
              <a:rPr lang="fr-CA" altLang="fr-FR" sz="2400" smtClean="0">
                <a:sym typeface="Symbol" pitchFamily="18" charset="2"/>
              </a:rPr>
              <a:t></a:t>
            </a:r>
            <a:r>
              <a:rPr lang="fr-CA" altLang="fr-FR" sz="2400" smtClean="0"/>
              <a:t>	0,42 $ pour le premier 5 000 km</a:t>
            </a:r>
          </a:p>
          <a:p>
            <a:pPr eaLnBrk="1" hangingPunct="1">
              <a:buFont typeface="Wingdings" pitchFamily="2" charset="2"/>
              <a:buNone/>
            </a:pPr>
            <a:r>
              <a:rPr lang="fr-CA" altLang="fr-FR" sz="2400" smtClean="0"/>
              <a:t>		</a:t>
            </a:r>
            <a:r>
              <a:rPr lang="fr-CA" altLang="fr-FR" sz="2400" smtClean="0">
                <a:sym typeface="Symbol" pitchFamily="18" charset="2"/>
              </a:rPr>
              <a:t></a:t>
            </a:r>
            <a:r>
              <a:rPr lang="fr-CA" altLang="fr-FR" sz="2400" smtClean="0"/>
              <a:t>	0,36 $ pour l’excédent</a:t>
            </a:r>
          </a:p>
        </p:txBody>
      </p:sp>
    </p:spTree>
    <p:extLst>
      <p:ext uri="{BB962C8B-B14F-4D97-AF65-F5344CB8AC3E}">
        <p14:creationId xmlns:p14="http://schemas.microsoft.com/office/powerpoint/2010/main" val="160444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fr-CA" altLang="fr-FR" sz="2100" b="1" dirty="0" smtClean="0"/>
              <a:t>ANALYSE DES CHARGES </a:t>
            </a:r>
            <a:r>
              <a:rPr lang="fr-CA" altLang="fr-FR" sz="2100" b="1" dirty="0" err="1" smtClean="0"/>
              <a:t>CHARGES</a:t>
            </a:r>
            <a:r>
              <a:rPr lang="fr-CA" altLang="fr-FR" sz="2100" b="1" dirty="0" smtClean="0"/>
              <a:t> DÉDUCTIBLES</a:t>
            </a:r>
            <a:br>
              <a:rPr lang="fr-CA" altLang="fr-FR" sz="2100" b="1" dirty="0" smtClean="0"/>
            </a:br>
            <a:r>
              <a:rPr lang="fr-CA" altLang="fr-FR" sz="2100" b="1" dirty="0" smtClean="0"/>
              <a:t>RECHERCHES SCIENTIFIQUES ET DÉVELOPPEMENT EXPÉRIMENTAL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700808"/>
            <a:ext cx="82296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000" b="1" dirty="0" smtClean="0">
                <a:sym typeface="r_symbol" charset="2"/>
              </a:rPr>
              <a:t></a:t>
            </a:r>
            <a:r>
              <a:rPr lang="fr-CA" altLang="fr-FR" sz="2000" b="1" dirty="0" smtClean="0"/>
              <a:t>	CHARGES DE NATURE COURANTE</a:t>
            </a:r>
            <a:endParaRPr lang="fr-CA" altLang="fr-FR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000" dirty="0" smtClean="0"/>
              <a:t>		</a:t>
            </a:r>
            <a:r>
              <a:rPr lang="fr-CA" altLang="fr-FR" sz="2000" dirty="0" smtClean="0">
                <a:sym typeface="Symbol" pitchFamily="18" charset="2"/>
              </a:rPr>
              <a:t></a:t>
            </a:r>
            <a:r>
              <a:rPr lang="fr-CA" altLang="fr-FR" sz="2000" dirty="0" smtClean="0"/>
              <a:t>	Canada ou à l’extérieur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000" dirty="0" smtClean="0"/>
              <a:t>		</a:t>
            </a:r>
            <a:r>
              <a:rPr lang="fr-CA" altLang="fr-FR" sz="2000" dirty="0" smtClean="0">
                <a:sym typeface="Symbol" pitchFamily="18" charset="2"/>
              </a:rPr>
              <a:t></a:t>
            </a:r>
            <a:r>
              <a:rPr lang="fr-CA" altLang="fr-FR" sz="2000" dirty="0" smtClean="0"/>
              <a:t>	Entièrement déductibles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000" dirty="0" smtClean="0"/>
              <a:t>	OU	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000" dirty="0" smtClean="0"/>
              <a:t>		</a:t>
            </a:r>
            <a:r>
              <a:rPr lang="fr-CA" altLang="fr-FR" sz="2000" dirty="0" smtClean="0">
                <a:sym typeface="Symbol" pitchFamily="18" charset="2"/>
              </a:rPr>
              <a:t></a:t>
            </a:r>
            <a:r>
              <a:rPr lang="fr-CA" altLang="fr-FR" sz="2000" dirty="0" smtClean="0"/>
              <a:t>	Capitalisation des charges encourues au Canada</a:t>
            </a:r>
            <a:endParaRPr lang="fr-CA" altLang="fr-FR" sz="2000" b="1" dirty="0" smtClean="0">
              <a:sym typeface="r_symbol" charset="2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000" b="1" dirty="0" smtClean="0">
                <a:sym typeface="r_symbol" charset="2"/>
              </a:rPr>
              <a:t></a:t>
            </a:r>
            <a:r>
              <a:rPr lang="fr-CA" altLang="fr-FR" sz="2000" b="1" dirty="0" smtClean="0"/>
              <a:t>	DÉPENSES EN IMMOBILISATIONS</a:t>
            </a:r>
            <a:endParaRPr lang="fr-CA" altLang="fr-FR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000" dirty="0" smtClean="0"/>
              <a:t>		</a:t>
            </a:r>
            <a:r>
              <a:rPr lang="fr-CA" altLang="fr-FR" sz="2000" dirty="0" smtClean="0">
                <a:sym typeface="Symbol" pitchFamily="18" charset="2"/>
              </a:rPr>
              <a:t></a:t>
            </a:r>
            <a:r>
              <a:rPr lang="fr-CA" altLang="fr-FR" sz="2000" dirty="0" smtClean="0"/>
              <a:t>	Au Canada seulement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000" dirty="0" smtClean="0"/>
              <a:t>		</a:t>
            </a:r>
            <a:r>
              <a:rPr lang="fr-CA" altLang="fr-FR" sz="2000" dirty="0" smtClean="0">
                <a:sym typeface="Symbol" pitchFamily="18" charset="2"/>
              </a:rPr>
              <a:t></a:t>
            </a:r>
            <a:r>
              <a:rPr lang="fr-CA" altLang="fr-FR" sz="2000" dirty="0" smtClean="0"/>
              <a:t>	Capitalisation et amortissement sans restriction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000" dirty="0" smtClean="0"/>
              <a:t>	OU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000" dirty="0" smtClean="0"/>
              <a:t>		</a:t>
            </a:r>
            <a:r>
              <a:rPr lang="fr-CA" altLang="fr-FR" sz="2000" dirty="0" smtClean="0">
                <a:sym typeface="Symbol" pitchFamily="18" charset="2"/>
              </a:rPr>
              <a:t></a:t>
            </a:r>
            <a:r>
              <a:rPr lang="fr-CA" altLang="fr-FR" sz="2000" dirty="0" smtClean="0"/>
              <a:t>	Radiation immédiate comme dépense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CA" altLang="fr-FR" sz="2000" dirty="0" smtClean="0"/>
              <a:t>		</a:t>
            </a:r>
            <a:r>
              <a:rPr lang="fr-CA" altLang="fr-FR" sz="2000" dirty="0" smtClean="0">
                <a:sym typeface="Symbol" pitchFamily="18" charset="2"/>
              </a:rPr>
              <a:t></a:t>
            </a:r>
            <a:r>
              <a:rPr lang="fr-CA" altLang="fr-FR" sz="2000" dirty="0" smtClean="0"/>
              <a:t>	Sauf un bâtiment et terrain</a:t>
            </a:r>
          </a:p>
        </p:txBody>
      </p:sp>
    </p:spTree>
    <p:extLst>
      <p:ext uri="{BB962C8B-B14F-4D97-AF65-F5344CB8AC3E}">
        <p14:creationId xmlns:p14="http://schemas.microsoft.com/office/powerpoint/2010/main" val="203314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Hypothèques Trustco Canada </a:t>
            </a:r>
            <a:r>
              <a:rPr lang="pt-BR" b="1" i="1" dirty="0"/>
              <a:t>c</a:t>
            </a:r>
            <a:r>
              <a:rPr lang="pt-BR" b="1" dirty="0"/>
              <a:t>. Canada, (2005) </a:t>
            </a:r>
            <a:endParaRPr lang="fr-CA" dirty="0"/>
          </a:p>
        </p:txBody>
      </p:sp>
      <p:sp>
        <p:nvSpPr>
          <p:cNvPr id="5" name="Rectangle 4"/>
          <p:cNvSpPr/>
          <p:nvPr/>
        </p:nvSpPr>
        <p:spPr>
          <a:xfrm>
            <a:off x="738598" y="1988840"/>
            <a:ext cx="2088232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 err="1" smtClean="0"/>
              <a:t>Trustco</a:t>
            </a:r>
            <a:endParaRPr lang="fr-CA" dirty="0"/>
          </a:p>
        </p:txBody>
      </p:sp>
      <p:pic>
        <p:nvPicPr>
          <p:cNvPr id="1026" name="Picture 2" descr="C:\Users\Michel\AppData\Local\Microsoft\Windows\Temporary Internet Files\Content.IE5\6DQZWV41\MC90039172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1" y="5085184"/>
            <a:ext cx="1546126" cy="1263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490914" y="1988840"/>
            <a:ext cx="2088232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/>
              <a:t>Vendeur</a:t>
            </a:r>
          </a:p>
        </p:txBody>
      </p:sp>
      <p:sp>
        <p:nvSpPr>
          <p:cNvPr id="8" name="Up Arrow 7"/>
          <p:cNvSpPr/>
          <p:nvPr/>
        </p:nvSpPr>
        <p:spPr>
          <a:xfrm>
            <a:off x="1619672" y="3645024"/>
            <a:ext cx="163042" cy="129614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Curved Down Arrow 11"/>
          <p:cNvSpPr/>
          <p:nvPr/>
        </p:nvSpPr>
        <p:spPr>
          <a:xfrm rot="19176117">
            <a:off x="1187374" y="2650822"/>
            <a:ext cx="3867767" cy="1200000"/>
          </a:xfrm>
          <a:prstGeom prst="curved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60032" y="2564904"/>
            <a:ext cx="1375117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00B0F0"/>
                </a:solidFill>
              </a:rPr>
              <a:t>Locateur </a:t>
            </a:r>
            <a:endParaRPr lang="fr-CA" dirty="0">
              <a:solidFill>
                <a:srgbClr val="00B0F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43124" y="4623519"/>
            <a:ext cx="4280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b="1" dirty="0" smtClean="0">
                <a:solidFill>
                  <a:srgbClr val="005426"/>
                </a:solidFill>
              </a:rPr>
              <a:t>245(4)  NA car non factice</a:t>
            </a:r>
            <a:endParaRPr lang="fr-CA" sz="2400" b="1" dirty="0">
              <a:solidFill>
                <a:srgbClr val="0054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81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UOttawa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ThemeUOttawa</Template>
  <TotalTime>2410</TotalTime>
  <Words>261</Words>
  <Application>Microsoft Office PowerPoint</Application>
  <PresentationFormat>On-screen Show (4:3)</PresentationFormat>
  <Paragraphs>213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ThemeUOttawa</vt:lpstr>
      <vt:lpstr>PLANIFICATION FISCALE TESTAMENTAIRE</vt:lpstr>
      <vt:lpstr>Revenu d’entreprise, et après …</vt:lpstr>
      <vt:lpstr>Vous avez du revenu d’entreprise</vt:lpstr>
      <vt:lpstr>VOUS N’AVEZ PLUS DE REVENU D’ENTREPRISE</vt:lpstr>
      <vt:lpstr>SRUCTURE DE L’ENTREPRISE</vt:lpstr>
      <vt:lpstr>DÉTENTION DES BIENS</vt:lpstr>
      <vt:lpstr>REVENU D’ENTREPRISE RÈGLES GÉNÉRALES</vt:lpstr>
      <vt:lpstr>CONCILIATION  REVENU COMPTABLE ET REVENU FISCAL </vt:lpstr>
      <vt:lpstr>REVENU D’ENTREPRISE CALCUL DU REVENU</vt:lpstr>
      <vt:lpstr>ANALYSE DES CHARGES </vt:lpstr>
      <vt:lpstr>ANALYSE DES CHARGES CHARGES NON ADMISSIBLES</vt:lpstr>
      <vt:lpstr>ANALYSE DES CHARGES CHARGES NON ADMISSIBLES (suite)</vt:lpstr>
      <vt:lpstr>BUREAU À DOMICILE ENTREPRISE</vt:lpstr>
      <vt:lpstr>ANALYSE DES CHARGES CHARGES ADMISSIBLES FRAIS D’AUTOMOBILE</vt:lpstr>
      <vt:lpstr>ANALYSE DES CHARGES CHARGES DÉDUCTIBLES</vt:lpstr>
      <vt:lpstr>ANALYSE DES CHARGES CHARGES DÉDUCTIBLES RECHERCHES SCIENTIFIQUES ET DÉVELOPPEMENT EXPÉRIMENTAL</vt:lpstr>
      <vt:lpstr>Hypothèques Trustco Canada c. Canada, (2005) 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PLANIFICATION FISCALE TESTAMENTAIRE</dc:title>
  <dc:creator>Michel Maher</dc:creator>
  <cp:lastModifiedBy>Michel Maher</cp:lastModifiedBy>
  <cp:revision>45</cp:revision>
  <cp:lastPrinted>2014-02-10T05:32:10Z</cp:lastPrinted>
  <dcterms:created xsi:type="dcterms:W3CDTF">2013-12-02T05:44:48Z</dcterms:created>
  <dcterms:modified xsi:type="dcterms:W3CDTF">2014-02-12T06:32:54Z</dcterms:modified>
</cp:coreProperties>
</file>